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3"/>
  </p:notesMasterIdLst>
  <p:sldIdLst>
    <p:sldId id="256" r:id="rId2"/>
    <p:sldId id="291" r:id="rId3"/>
    <p:sldId id="289" r:id="rId4"/>
    <p:sldId id="257" r:id="rId5"/>
    <p:sldId id="258" r:id="rId6"/>
    <p:sldId id="259" r:id="rId7"/>
    <p:sldId id="260" r:id="rId8"/>
    <p:sldId id="263" r:id="rId9"/>
    <p:sldId id="264" r:id="rId10"/>
    <p:sldId id="265" r:id="rId11"/>
    <p:sldId id="266" r:id="rId12"/>
    <p:sldId id="267" r:id="rId13"/>
    <p:sldId id="268" r:id="rId14"/>
    <p:sldId id="269" r:id="rId15"/>
    <p:sldId id="271" r:id="rId16"/>
    <p:sldId id="274" r:id="rId17"/>
    <p:sldId id="275" r:id="rId18"/>
    <p:sldId id="276" r:id="rId19"/>
    <p:sldId id="277" r:id="rId20"/>
    <p:sldId id="278" r:id="rId21"/>
    <p:sldId id="279" r:id="rId22"/>
    <p:sldId id="281" r:id="rId23"/>
    <p:sldId id="282" r:id="rId24"/>
    <p:sldId id="283" r:id="rId25"/>
    <p:sldId id="284" r:id="rId26"/>
    <p:sldId id="285" r:id="rId27"/>
    <p:sldId id="286" r:id="rId28"/>
    <p:sldId id="287" r:id="rId29"/>
    <p:sldId id="288" r:id="rId30"/>
    <p:sldId id="290" r:id="rId31"/>
    <p:sldId id="280"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5B18F43-9587-4349-998B-1EDEE821DD74}">
          <p14:sldIdLst>
            <p14:sldId id="256"/>
            <p14:sldId id="291"/>
            <p14:sldId id="289"/>
            <p14:sldId id="257"/>
            <p14:sldId id="258"/>
            <p14:sldId id="259"/>
            <p14:sldId id="260"/>
          </p14:sldIdLst>
        </p14:section>
        <p14:section name="Untitled Section" id="{97C67698-6A52-491D-9029-D69A5101EBC4}">
          <p14:sldIdLst>
            <p14:sldId id="263"/>
            <p14:sldId id="264"/>
            <p14:sldId id="265"/>
            <p14:sldId id="266"/>
            <p14:sldId id="267"/>
            <p14:sldId id="268"/>
            <p14:sldId id="269"/>
            <p14:sldId id="271"/>
            <p14:sldId id="274"/>
            <p14:sldId id="275"/>
            <p14:sldId id="276"/>
            <p14:sldId id="277"/>
            <p14:sldId id="278"/>
            <p14:sldId id="279"/>
            <p14:sldId id="281"/>
            <p14:sldId id="282"/>
            <p14:sldId id="283"/>
            <p14:sldId id="284"/>
            <p14:sldId id="285"/>
            <p14:sldId id="286"/>
            <p14:sldId id="287"/>
            <p14:sldId id="288"/>
            <p14:sldId id="290"/>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5D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06" autoAdjust="0"/>
  </p:normalViewPr>
  <p:slideViewPr>
    <p:cSldViewPr snapToGrid="0">
      <p:cViewPr varScale="1">
        <p:scale>
          <a:sx n="74" d="100"/>
          <a:sy n="74" d="100"/>
        </p:scale>
        <p:origin x="104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9BE085-3B22-489F-BB54-361B0C12C344}" type="datetimeFigureOut">
              <a:rPr lang="en-IN" smtClean="0"/>
              <a:t>16-08-2023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4A708C-3D43-4FE7-8835-B6CAEDB526C1}" type="slidenum">
              <a:rPr lang="en-IN" smtClean="0"/>
              <a:t>‹#›</a:t>
            </a:fld>
            <a:endParaRPr lang="en-IN" dirty="0"/>
          </a:p>
        </p:txBody>
      </p:sp>
    </p:spTree>
    <p:extLst>
      <p:ext uri="{BB962C8B-B14F-4D97-AF65-F5344CB8AC3E}">
        <p14:creationId xmlns:p14="http://schemas.microsoft.com/office/powerpoint/2010/main" val="943711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4A708C-3D43-4FE7-8835-B6CAEDB526C1}" type="slidenum">
              <a:rPr lang="en-IN" smtClean="0"/>
              <a:t>9</a:t>
            </a:fld>
            <a:endParaRPr lang="en-IN" dirty="0"/>
          </a:p>
        </p:txBody>
      </p:sp>
    </p:spTree>
    <p:extLst>
      <p:ext uri="{BB962C8B-B14F-4D97-AF65-F5344CB8AC3E}">
        <p14:creationId xmlns:p14="http://schemas.microsoft.com/office/powerpoint/2010/main" val="2172303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1971560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133614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4024157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2649012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1407134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538772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2208033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2715391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882796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380077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A95A0F-6AA8-4D71-BE72-ADBAD44A65AE}" type="datetimeFigureOut">
              <a:rPr lang="en-IN" smtClean="0"/>
              <a:t>16-08-2023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B9AF8A9-E46B-4EF6-8B08-BC651E8B2C5F}" type="slidenum">
              <a:rPr lang="en-IN" smtClean="0"/>
              <a:t>‹#›</a:t>
            </a:fld>
            <a:endParaRPr lang="en-IN" dirty="0"/>
          </a:p>
        </p:txBody>
      </p:sp>
    </p:spTree>
    <p:extLst>
      <p:ext uri="{BB962C8B-B14F-4D97-AF65-F5344CB8AC3E}">
        <p14:creationId xmlns:p14="http://schemas.microsoft.com/office/powerpoint/2010/main" val="1375250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A95A0F-6AA8-4D71-BE72-ADBAD44A65AE}" type="datetimeFigureOut">
              <a:rPr lang="en-IN" smtClean="0"/>
              <a:t>16-08-2023</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9AF8A9-E46B-4EF6-8B08-BC651E8B2C5F}" type="slidenum">
              <a:rPr lang="en-IN" smtClean="0"/>
              <a:t>‹#›</a:t>
            </a:fld>
            <a:endParaRPr lang="en-IN" dirty="0"/>
          </a:p>
        </p:txBody>
      </p:sp>
    </p:spTree>
    <p:extLst>
      <p:ext uri="{BB962C8B-B14F-4D97-AF65-F5344CB8AC3E}">
        <p14:creationId xmlns:p14="http://schemas.microsoft.com/office/powerpoint/2010/main" val="260272458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AD61A36-92D8-B4C5-65FB-639467C91B2D}"/>
              </a:ext>
            </a:extLst>
          </p:cNvPr>
          <p:cNvSpPr>
            <a:spLocks noGrp="1"/>
          </p:cNvSpPr>
          <p:nvPr>
            <p:ph type="subTitle" idx="1"/>
          </p:nvPr>
        </p:nvSpPr>
        <p:spPr>
          <a:xfrm>
            <a:off x="1019172" y="2078182"/>
            <a:ext cx="10680991" cy="4551218"/>
          </a:xfrm>
        </p:spPr>
        <p:txBody>
          <a:bodyPr>
            <a:normAutofit fontScale="92500" lnSpcReduction="10000"/>
          </a:bodyPr>
          <a:lstStyle/>
          <a:p>
            <a:pPr>
              <a:lnSpc>
                <a:spcPct val="150000"/>
              </a:lnSpc>
            </a:pPr>
            <a:r>
              <a:rPr lang="en-US" b="1" u="sng" dirty="0">
                <a:latin typeface="Times New Roman" panose="02020603050405020304" pitchFamily="18" charset="0"/>
                <a:cs typeface="Times New Roman" panose="02020603050405020304" pitchFamily="18" charset="0"/>
              </a:rPr>
              <a:t>FACULTY OF COMPUTER APPLICATIONS (MCA)</a:t>
            </a:r>
          </a:p>
          <a:p>
            <a:pPr>
              <a:lnSpc>
                <a:spcPct val="150000"/>
              </a:lnSpc>
            </a:pPr>
            <a:r>
              <a:rPr lang="en-US" b="1" u="sng" dirty="0">
                <a:latin typeface="Times New Roman" panose="02020603050405020304" pitchFamily="18" charset="0"/>
                <a:cs typeface="Times New Roman" panose="02020603050405020304" pitchFamily="18" charset="0"/>
              </a:rPr>
              <a:t>2022-2023</a:t>
            </a:r>
          </a:p>
          <a:p>
            <a:pPr>
              <a:lnSpc>
                <a:spcPct val="150000"/>
              </a:lnSpc>
            </a:pPr>
            <a:r>
              <a:rPr lang="en-US" b="1" dirty="0">
                <a:latin typeface="Times New Roman" panose="02020603050405020304" pitchFamily="18" charset="0"/>
                <a:cs typeface="Times New Roman" panose="02020603050405020304" pitchFamily="18" charset="0"/>
              </a:rPr>
              <a:t>A Presentation on</a:t>
            </a:r>
          </a:p>
          <a:p>
            <a:pPr>
              <a:lnSpc>
                <a:spcPct val="150000"/>
              </a:lnSpc>
            </a:pP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FAKE CURRENCY DETECTION USING MACHINE LEARNING”</a:t>
            </a:r>
          </a:p>
          <a:p>
            <a:r>
              <a:rPr lang="en-US" dirty="0">
                <a:latin typeface="Times New Roman" panose="02020603050405020304" pitchFamily="18" charset="0"/>
                <a:cs typeface="Times New Roman" panose="02020603050405020304" pitchFamily="18" charset="0"/>
              </a:rPr>
              <a:t>Submitted By : </a:t>
            </a:r>
          </a:p>
          <a:p>
            <a:r>
              <a:rPr lang="en-US" dirty="0">
                <a:latin typeface="Times New Roman" panose="02020603050405020304" pitchFamily="18" charset="0"/>
                <a:cs typeface="Times New Roman" panose="02020603050405020304" pitchFamily="18" charset="0"/>
              </a:rPr>
              <a:t>Abishek Datta Jagtap</a:t>
            </a:r>
          </a:p>
          <a:p>
            <a:r>
              <a:rPr lang="en-US" dirty="0">
                <a:latin typeface="Times New Roman" panose="02020603050405020304" pitchFamily="18" charset="0"/>
                <a:cs typeface="Times New Roman" panose="02020603050405020304" pitchFamily="18" charset="0"/>
              </a:rPr>
              <a:t>(SG21MCA002)</a:t>
            </a:r>
          </a:p>
          <a:p>
            <a:r>
              <a:rPr lang="en-US" dirty="0">
                <a:latin typeface="Times New Roman" panose="02020603050405020304" pitchFamily="18" charset="0"/>
                <a:cs typeface="Times New Roman" panose="02020603050405020304" pitchFamily="18" charset="0"/>
              </a:rPr>
              <a:t>Under the Guidance of:</a:t>
            </a:r>
          </a:p>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Dr. Shrikant M Patil</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DA39FE8-3894-D077-BC26-F5EAA6224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1955"/>
            <a:ext cx="12192000" cy="2005445"/>
          </a:xfrm>
          <a:prstGeom prst="rect">
            <a:avLst/>
          </a:prstGeom>
        </p:spPr>
      </p:pic>
    </p:spTree>
    <p:extLst>
      <p:ext uri="{BB962C8B-B14F-4D97-AF65-F5344CB8AC3E}">
        <p14:creationId xmlns:p14="http://schemas.microsoft.com/office/powerpoint/2010/main" val="2613729539"/>
      </p:ext>
    </p:extLst>
  </p:cSld>
  <p:clrMapOvr>
    <a:masterClrMapping/>
  </p:clrMapOvr>
  <mc:AlternateContent xmlns:mc="http://schemas.openxmlformats.org/markup-compatibility/2006" xmlns:p14="http://schemas.microsoft.com/office/powerpoint/2010/main">
    <mc:Choice Requires="p14">
      <p:transition p14:dur="250">
        <p:split orient="vert"/>
      </p:transition>
    </mc:Choice>
    <mc:Fallback xmlns="">
      <p:transition>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F1F8E-F4CF-2C86-497F-B45E5147F5A9}"/>
              </a:ext>
            </a:extLst>
          </p:cNvPr>
          <p:cNvSpPr>
            <a:spLocks noGrp="1"/>
          </p:cNvSpPr>
          <p:nvPr>
            <p:ph type="title"/>
          </p:nvPr>
        </p:nvSpPr>
        <p:spPr>
          <a:xfrm>
            <a:off x="838200" y="219652"/>
            <a:ext cx="10515600" cy="1325563"/>
          </a:xfrm>
        </p:spPr>
        <p:txBody>
          <a:bodyPr>
            <a:normAutofit/>
          </a:bodyPr>
          <a:lstStyle/>
          <a:p>
            <a:pPr algn="ctr"/>
            <a:r>
              <a:rPr lang="en-US" sz="2800" b="1" dirty="0">
                <a:latin typeface="Times New Roman" panose="02020603050405020304" pitchFamily="18" charset="0"/>
                <a:cs typeface="Times New Roman" panose="02020603050405020304" pitchFamily="18" charset="0"/>
              </a:rPr>
              <a:t>Feasibility Study</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ED48402-2C6D-8A58-580A-27E23B17D619}"/>
              </a:ext>
            </a:extLst>
          </p:cNvPr>
          <p:cNvSpPr>
            <a:spLocks noGrp="1"/>
          </p:cNvSpPr>
          <p:nvPr>
            <p:ph idx="1"/>
          </p:nvPr>
        </p:nvSpPr>
        <p:spPr>
          <a:xfrm>
            <a:off x="838200" y="1545215"/>
            <a:ext cx="10515600" cy="4351338"/>
          </a:xfrm>
        </p:spPr>
        <p:txBody>
          <a:bodyPr>
            <a:normAutofit lnSpcReduction="10000"/>
          </a:bodyPr>
          <a:lstStyle/>
          <a:p>
            <a:pPr>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 Operational Feasibility</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proposed system should seamlessly integrate with existing bank and ATM operations.</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Adequate resources, technical expertise, and support must be available for implementation and maintenance.</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End-users, such as bank staff and customers, should be willing to adopt and utilize the system effectively.</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system should comply with legal and regulatory requirements.</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Scalability and future growth considerations should be taken into account for sustained performance.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6207198"/>
      </p:ext>
    </p:extLst>
  </p:cSld>
  <p:clrMapOvr>
    <a:masterClrMapping/>
  </p:clrMapOvr>
  <mc:AlternateContent xmlns:mc="http://schemas.openxmlformats.org/markup-compatibility/2006" xmlns:p14="http://schemas.microsoft.com/office/powerpoint/2010/main">
    <mc:Choice Requires="p14">
      <p:transition>
        <p14:honeycomb/>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709812-8B7A-B596-D528-E784644608F3}"/>
              </a:ext>
            </a:extLst>
          </p:cNvPr>
          <p:cNvSpPr>
            <a:spLocks noGrp="1"/>
          </p:cNvSpPr>
          <p:nvPr>
            <p:ph idx="1"/>
          </p:nvPr>
        </p:nvSpPr>
        <p:spPr>
          <a:xfrm>
            <a:off x="838200" y="363682"/>
            <a:ext cx="10515600" cy="6213763"/>
          </a:xfrm>
        </p:spPr>
        <p:txBody>
          <a:bodyPr>
            <a:normAutofit/>
          </a:bodyPr>
          <a:lstStyle/>
          <a:p>
            <a:pP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Technical Feasibility</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purpose of this study is to assess the technical feasibility of the system.</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system must not impose a high demand on the available technical resources.</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High demands on the technical resources may lead to an excessive burden on the client.</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developed system should have modest resource requirements, necessitating minimal or no changes for implementation.</a:t>
            </a:r>
          </a:p>
          <a:p>
            <a:pPr>
              <a:lnSpc>
                <a:spcPct val="150000"/>
              </a:lnSpc>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Economic Feasibility</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purpose of this study is to assess the economic impact of the system on the organization.</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This project is developed with a limited budget for research and development of the system, so expenditures must be justified.</a:t>
            </a:r>
          </a:p>
          <a:p>
            <a:pPr lvl="1">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developed system is within the allocated budget, primarily due to the utilization of freely available technologies.</a:t>
            </a:r>
          </a:p>
          <a:p>
            <a:pPr marL="0" indent="0">
              <a:lnSpc>
                <a:spcPct val="15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3529974"/>
      </p:ext>
    </p:extLst>
  </p:cSld>
  <p:clrMapOvr>
    <a:masterClrMapping/>
  </p:clrMapOvr>
  <mc:AlternateContent xmlns:mc="http://schemas.openxmlformats.org/markup-compatibility/2006" xmlns:p15="http://schemas.microsoft.com/office/powerpoint/2012/main">
    <mc:Choice Requires="p15">
      <p:transition>
        <p15:prstTrans prst="drap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55122-D882-CDBD-7DA6-90ACA768A5B6}"/>
              </a:ext>
            </a:extLst>
          </p:cNvPr>
          <p:cNvSpPr>
            <a:spLocks noGrp="1"/>
          </p:cNvSpPr>
          <p:nvPr>
            <p:ph type="title"/>
          </p:nvPr>
        </p:nvSpPr>
        <p:spPr>
          <a:xfrm>
            <a:off x="609600" y="228600"/>
            <a:ext cx="10515600" cy="571500"/>
          </a:xfrm>
        </p:spPr>
        <p:txBody>
          <a:bodyPr>
            <a:normAutofit/>
          </a:bodyPr>
          <a:lstStyle/>
          <a:p>
            <a:pPr algn="ctr"/>
            <a:r>
              <a:rPr lang="en-US" sz="2800" b="1" dirty="0">
                <a:latin typeface="Times New Roman" panose="02020603050405020304" pitchFamily="18" charset="0"/>
                <a:cs typeface="Times New Roman" panose="02020603050405020304" pitchFamily="18" charset="0"/>
              </a:rPr>
              <a:t>System Environment</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DAB9356-53D1-DAE6-D889-8DE50058012F}"/>
              </a:ext>
            </a:extLst>
          </p:cNvPr>
          <p:cNvSpPr>
            <a:spLocks noGrp="1"/>
          </p:cNvSpPr>
          <p:nvPr>
            <p:ph idx="1"/>
          </p:nvPr>
        </p:nvSpPr>
        <p:spPr>
          <a:xfrm>
            <a:off x="609600" y="1091046"/>
            <a:ext cx="10972800" cy="5663045"/>
          </a:xfrm>
        </p:spPr>
        <p:txBody>
          <a:bodyPr>
            <a:normAutofit/>
          </a:bodyPr>
          <a:lstStyle/>
          <a:p>
            <a:pPr>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 HARDWARE REQUIREMENTS</a:t>
            </a:r>
            <a:endParaRPr lang="en-IN" sz="2000" dirty="0">
              <a:latin typeface="Times New Roman" panose="02020603050405020304" pitchFamily="18" charset="0"/>
              <a:cs typeface="Times New Roman" panose="02020603050405020304" pitchFamily="18" charset="0"/>
            </a:endParaRPr>
          </a:p>
          <a:p>
            <a:pPr lvl="1" algn="just">
              <a:lnSpc>
                <a:spcPct val="150000"/>
              </a:lnSpc>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Processor			: minimum intel i3</a:t>
            </a:r>
          </a:p>
          <a:p>
            <a:pPr lvl="1" algn="just">
              <a:lnSpc>
                <a:spcPct val="150000"/>
              </a:lnSpc>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RAM			:  minimum 4GB</a:t>
            </a:r>
          </a:p>
          <a:p>
            <a:pPr lvl="1" algn="just">
              <a:lnSpc>
                <a:spcPct val="150000"/>
              </a:lnSpc>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Hard disk 			: minimum 250GB</a:t>
            </a:r>
          </a:p>
          <a:p>
            <a:pPr algn="just">
              <a:lnSpc>
                <a:spcPct val="150000"/>
              </a:lnSpc>
              <a:buFont typeface="Wingdings" panose="05000000000000000000" pitchFamily="2" charset="2"/>
              <a:buChar char="v"/>
            </a:pPr>
            <a:r>
              <a:rPr lang="en-IN" sz="2000" b="1" dirty="0">
                <a:latin typeface="Times New Roman" panose="02020603050405020304" pitchFamily="18" charset="0"/>
                <a:cs typeface="Times New Roman" panose="02020603050405020304" pitchFamily="18" charset="0"/>
              </a:rPr>
              <a:t> SOFTWARE REQUIREMENTS </a:t>
            </a:r>
            <a:endParaRPr lang="en-US" sz="2000" dirty="0">
              <a:latin typeface="Times New Roman" panose="02020603050405020304" pitchFamily="18" charset="0"/>
              <a:cs typeface="Times New Roman" panose="02020603050405020304" pitchFamily="18" charset="0"/>
            </a:endParaRPr>
          </a:p>
          <a:p>
            <a:pPr lvl="1" algn="just">
              <a:lnSpc>
                <a:spcPct val="150000"/>
              </a:lnSpc>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Operating system		: Windows 10</a:t>
            </a:r>
          </a:p>
          <a:p>
            <a:pPr lvl="1" algn="just">
              <a:lnSpc>
                <a:spcPct val="150000"/>
              </a:lnSpc>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Technology		</a:t>
            </a:r>
            <a:r>
              <a:rPr lang="en-IN" sz="18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Python 3.0 version, Visual Studio</a:t>
            </a:r>
            <a:endParaRPr lang="en-US" dirty="0">
              <a:latin typeface="Times New Roman" panose="02020603050405020304" pitchFamily="18" charset="0"/>
              <a:cs typeface="Times New Roman" panose="02020603050405020304" pitchFamily="18" charset="0"/>
            </a:endParaRPr>
          </a:p>
          <a:p>
            <a:pPr lvl="1"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Framework		: Django</a:t>
            </a:r>
          </a:p>
          <a:p>
            <a:pPr lvl="1" algn="just">
              <a:lnSpc>
                <a:spcPct val="150000"/>
              </a:lnSpc>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0309707"/>
      </p:ext>
    </p:extLst>
  </p:cSld>
  <p:clrMapOvr>
    <a:masterClrMapping/>
  </p:clrMapOvr>
  <p:transition>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DE81-D78F-E52B-787C-D8312C525AFB}"/>
              </a:ext>
            </a:extLst>
          </p:cNvPr>
          <p:cNvSpPr>
            <a:spLocks noGrp="1"/>
          </p:cNvSpPr>
          <p:nvPr>
            <p:ph type="title"/>
          </p:nvPr>
        </p:nvSpPr>
        <p:spPr>
          <a:xfrm>
            <a:off x="498764" y="311728"/>
            <a:ext cx="10515600" cy="644236"/>
          </a:xfrm>
        </p:spPr>
        <p:txBody>
          <a:bodyPr>
            <a:normAutofit/>
          </a:bodyPr>
          <a:lstStyle/>
          <a:p>
            <a:pPr algn="ctr"/>
            <a:r>
              <a:rPr lang="en-US" sz="2800" b="1" dirty="0">
                <a:latin typeface="Times New Roman" panose="02020603050405020304" pitchFamily="18" charset="0"/>
                <a:cs typeface="Times New Roman" panose="02020603050405020304" pitchFamily="18" charset="0"/>
              </a:rPr>
              <a:t>Modules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2D754B6-2E5A-6E9F-C2B2-4BAF22AC5F14}"/>
              </a:ext>
            </a:extLst>
          </p:cNvPr>
          <p:cNvSpPr>
            <a:spLocks noGrp="1"/>
          </p:cNvSpPr>
          <p:nvPr>
            <p:ph idx="1"/>
          </p:nvPr>
        </p:nvSpPr>
        <p:spPr>
          <a:xfrm>
            <a:off x="838200" y="1325563"/>
            <a:ext cx="10515600" cy="4794682"/>
          </a:xfrm>
        </p:spPr>
        <p:txBody>
          <a:bodyPr>
            <a:noAutofit/>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Login</a:t>
            </a:r>
          </a:p>
          <a:p>
            <a:pPr lvl="1">
              <a:lnSpc>
                <a:spcPct val="150000"/>
              </a:lnSpc>
            </a:pPr>
            <a:r>
              <a:rPr lang="en-US" sz="2000" dirty="0">
                <a:latin typeface="Times New Roman" panose="02020603050405020304" pitchFamily="18" charset="0"/>
                <a:cs typeface="Times New Roman" panose="02020603050405020304" pitchFamily="18" charset="0"/>
              </a:rPr>
              <a:t>Allows users to authenticate and access the system securely.</a:t>
            </a:r>
          </a:p>
          <a:p>
            <a:pPr lvl="1">
              <a:lnSpc>
                <a:spcPct val="150000"/>
              </a:lnSpc>
            </a:pPr>
            <a:r>
              <a:rPr lang="en-US" sz="2000" dirty="0">
                <a:latin typeface="Times New Roman" panose="02020603050405020304" pitchFamily="18" charset="0"/>
                <a:cs typeface="Times New Roman" panose="02020603050405020304" pitchFamily="18" charset="0"/>
              </a:rPr>
              <a:t>Provides user-specific access to the functionalities of the application.</a:t>
            </a:r>
            <a:endParaRPr lang="en-I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Upload Dataset</a:t>
            </a:r>
          </a:p>
          <a:p>
            <a:pPr lvl="1">
              <a:lnSpc>
                <a:spcPct val="150000"/>
              </a:lnSpc>
            </a:pPr>
            <a:r>
              <a:rPr lang="en-US" sz="2000" dirty="0">
                <a:latin typeface="Times New Roman" panose="02020603050405020304" pitchFamily="18" charset="0"/>
                <a:cs typeface="Times New Roman" panose="02020603050405020304" pitchFamily="18" charset="0"/>
              </a:rPr>
              <a:t>Enables users to upload datasets from local storage or external sources.</a:t>
            </a:r>
          </a:p>
          <a:p>
            <a:pPr lvl="1">
              <a:lnSpc>
                <a:spcPct val="150000"/>
              </a:lnSpc>
            </a:pPr>
            <a:r>
              <a:rPr lang="en-US" sz="2000" dirty="0">
                <a:latin typeface="Times New Roman" panose="02020603050405020304" pitchFamily="18" charset="0"/>
                <a:cs typeface="Times New Roman" panose="02020603050405020304" pitchFamily="18" charset="0"/>
              </a:rPr>
              <a:t>Validates the format and size of the uploaded data before processing.</a:t>
            </a:r>
            <a:endParaRPr lang="en-I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Preprocess Dataset</a:t>
            </a:r>
          </a:p>
          <a:p>
            <a:pPr lvl="1">
              <a:lnSpc>
                <a:spcPct val="150000"/>
              </a:lnSpc>
            </a:pPr>
            <a:r>
              <a:rPr lang="en-US" sz="2000" dirty="0">
                <a:latin typeface="Times New Roman" panose="02020603050405020304" pitchFamily="18" charset="0"/>
                <a:cs typeface="Times New Roman" panose="02020603050405020304" pitchFamily="18" charset="0"/>
              </a:rPr>
              <a:t>Performs data cleaning, normalization, and transformation on the uploaded dataset.</a:t>
            </a:r>
          </a:p>
          <a:p>
            <a:pPr lvl="1">
              <a:lnSpc>
                <a:spcPct val="150000"/>
              </a:lnSpc>
            </a:pPr>
            <a:r>
              <a:rPr lang="en-US" sz="2000" dirty="0">
                <a:latin typeface="Times New Roman" panose="02020603050405020304" pitchFamily="18" charset="0"/>
                <a:cs typeface="Times New Roman" panose="02020603050405020304" pitchFamily="18" charset="0"/>
              </a:rPr>
              <a:t>Handles missing values and prepares the data for training machine learning models.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537336"/>
      </p:ext>
    </p:extLst>
  </p:cSld>
  <p:clrMapOvr>
    <a:masterClrMapping/>
  </p:clrMapOvr>
  <mc:AlternateContent xmlns:mc="http://schemas.openxmlformats.org/markup-compatibility/2006" xmlns:p14="http://schemas.microsoft.com/office/powerpoint/2010/main">
    <mc:Choice Requires="p14">
      <p:transition spd="med">
        <p14:glitter pattern="hexagon"/>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AD6CC0-C951-9383-A501-EA64E1F32BBE}"/>
              </a:ext>
            </a:extLst>
          </p:cNvPr>
          <p:cNvSpPr>
            <a:spLocks noGrp="1"/>
          </p:cNvSpPr>
          <p:nvPr>
            <p:ph idx="1"/>
          </p:nvPr>
        </p:nvSpPr>
        <p:spPr>
          <a:xfrm>
            <a:off x="838200" y="1015133"/>
            <a:ext cx="10515600" cy="5073939"/>
          </a:xfrm>
        </p:spPr>
        <p:txBody>
          <a:bodyPr>
            <a:normAutofit/>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Train ML Algorithms</a:t>
            </a:r>
          </a:p>
          <a:p>
            <a:pPr lvl="1">
              <a:lnSpc>
                <a:spcPct val="150000"/>
              </a:lnSpc>
            </a:pPr>
            <a:r>
              <a:rPr lang="en-US" sz="2000" dirty="0">
                <a:latin typeface="Times New Roman" panose="02020603050405020304" pitchFamily="18" charset="0"/>
                <a:cs typeface="Times New Roman" panose="02020603050405020304" pitchFamily="18" charset="0"/>
              </a:rPr>
              <a:t>Trains machine learning algorithms using the preprocessed dataset.</a:t>
            </a:r>
          </a:p>
          <a:p>
            <a:pPr lvl="1">
              <a:lnSpc>
                <a:spcPct val="150000"/>
              </a:lnSpc>
            </a:pPr>
            <a:r>
              <a:rPr lang="en-US" sz="2000" dirty="0">
                <a:latin typeface="Times New Roman" panose="02020603050405020304" pitchFamily="18" charset="0"/>
                <a:cs typeface="Times New Roman" panose="02020603050405020304" pitchFamily="18" charset="0"/>
              </a:rPr>
              <a:t>Evaluates and selects the best-performing algorithm for Fake Currency Detection.</a:t>
            </a:r>
          </a:p>
          <a:p>
            <a:pPr>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Fake Currency Detection:</a:t>
            </a:r>
          </a:p>
          <a:p>
            <a:pPr lvl="1">
              <a:lnSpc>
                <a:spcPct val="150000"/>
              </a:lnSpc>
            </a:pPr>
            <a:r>
              <a:rPr lang="en-US" sz="2000" dirty="0">
                <a:latin typeface="Times New Roman" panose="02020603050405020304" pitchFamily="18" charset="0"/>
                <a:cs typeface="Times New Roman" panose="02020603050405020304" pitchFamily="18" charset="0"/>
              </a:rPr>
              <a:t>Utilizes the trained ML model to detect fake currency from given input data.</a:t>
            </a:r>
          </a:p>
          <a:p>
            <a:pPr lvl="1">
              <a:lnSpc>
                <a:spcPct val="150000"/>
              </a:lnSpc>
            </a:pPr>
            <a:r>
              <a:rPr lang="en-US" sz="2000" dirty="0">
                <a:latin typeface="Times New Roman" panose="02020603050405020304" pitchFamily="18" charset="0"/>
                <a:cs typeface="Times New Roman" panose="02020603050405020304" pitchFamily="18" charset="0"/>
              </a:rPr>
              <a:t>Generates prediction results and provides insights on currency authenticity.</a:t>
            </a:r>
            <a:endParaRPr lang="en-IN" sz="2000" dirty="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Logout:</a:t>
            </a:r>
          </a:p>
          <a:p>
            <a:pPr lvl="1">
              <a:lnSpc>
                <a:spcPct val="150000"/>
              </a:lnSpc>
            </a:pPr>
            <a:r>
              <a:rPr lang="en-US" sz="2000" dirty="0">
                <a:latin typeface="Times New Roman" panose="02020603050405020304" pitchFamily="18" charset="0"/>
                <a:cs typeface="Times New Roman" panose="02020603050405020304" pitchFamily="18" charset="0"/>
              </a:rPr>
              <a:t>Allows users to securely log out from the system and terminate their session.</a:t>
            </a:r>
          </a:p>
          <a:p>
            <a:pPr lvl="1">
              <a:lnSpc>
                <a:spcPct val="150000"/>
              </a:lnSpc>
            </a:pPr>
            <a:r>
              <a:rPr lang="en-US" sz="2000" dirty="0">
                <a:latin typeface="Times New Roman" panose="02020603050405020304" pitchFamily="18" charset="0"/>
                <a:cs typeface="Times New Roman" panose="02020603050405020304" pitchFamily="18" charset="0"/>
              </a:rPr>
              <a:t>Ensures the protection of user data and privacy.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862897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5E0583B9-6B1D-B3E3-2394-B7E0ED899C38}"/>
              </a:ext>
            </a:extLst>
          </p:cNvPr>
          <p:cNvSpPr>
            <a:spLocks noGrp="1"/>
          </p:cNvSpPr>
          <p:nvPr>
            <p:ph type="title"/>
          </p:nvPr>
        </p:nvSpPr>
        <p:spPr>
          <a:xfrm>
            <a:off x="364544" y="35946"/>
            <a:ext cx="10958950" cy="529936"/>
          </a:xfrm>
          <a:ln>
            <a:solidFill>
              <a:schemeClr val="bg1"/>
            </a:solidFill>
          </a:ln>
        </p:spPr>
        <p:style>
          <a:lnRef idx="2">
            <a:schemeClr val="dk1"/>
          </a:lnRef>
          <a:fillRef idx="1">
            <a:schemeClr val="lt1"/>
          </a:fillRef>
          <a:effectRef idx="0">
            <a:schemeClr val="dk1"/>
          </a:effectRef>
          <a:fontRef idx="minor">
            <a:schemeClr val="dk1"/>
          </a:fontRef>
        </p:style>
        <p:txBody>
          <a:bodyPr>
            <a:normAutofit/>
          </a:bodyPr>
          <a:lstStyle/>
          <a:p>
            <a:pPr algn="ctr"/>
            <a:r>
              <a:rPr lang="en-IN" sz="2800" b="1" dirty="0">
                <a:latin typeface="Times New Roman" panose="02020603050405020304" pitchFamily="18" charset="0"/>
                <a:cs typeface="Times New Roman" panose="02020603050405020304" pitchFamily="18" charset="0"/>
              </a:rPr>
              <a:t>System Design</a:t>
            </a:r>
          </a:p>
        </p:txBody>
      </p:sp>
      <p:sp>
        <p:nvSpPr>
          <p:cNvPr id="3" name="Content Placeholder 2">
            <a:extLst>
              <a:ext uri="{FF2B5EF4-FFF2-40B4-BE49-F238E27FC236}">
                <a16:creationId xmlns:a16="http://schemas.microsoft.com/office/drawing/2014/main" id="{37365861-F110-5621-ACAA-FE422CB1F4F6}"/>
              </a:ext>
            </a:extLst>
          </p:cNvPr>
          <p:cNvSpPr>
            <a:spLocks noGrp="1"/>
          </p:cNvSpPr>
          <p:nvPr>
            <p:ph idx="1"/>
          </p:nvPr>
        </p:nvSpPr>
        <p:spPr>
          <a:xfrm>
            <a:off x="382729" y="654628"/>
            <a:ext cx="10971071" cy="5522336"/>
          </a:xfrm>
          <a:ln>
            <a:solidFill>
              <a:schemeClr val="bg1"/>
            </a:solidFill>
          </a:ln>
        </p:spPr>
        <p:style>
          <a:lnRef idx="2">
            <a:schemeClr val="dk1"/>
          </a:lnRef>
          <a:fillRef idx="1">
            <a:schemeClr val="lt1"/>
          </a:fillRef>
          <a:effectRef idx="0">
            <a:schemeClr val="dk1"/>
          </a:effectRef>
          <a:fontRef idx="minor">
            <a:schemeClr val="dk1"/>
          </a:fontRef>
        </p:style>
        <p:txBody>
          <a:bodyPr/>
          <a:lstStyle/>
          <a:p>
            <a:pPr algn="ctr">
              <a:buFont typeface="Wingdings" panose="05000000000000000000" pitchFamily="2" charset="2"/>
              <a:buChar char="§"/>
            </a:pPr>
            <a:r>
              <a:rPr lang="en-IN" sz="2400" b="1" dirty="0">
                <a:latin typeface="Times New Roman" panose="02020603050405020304" pitchFamily="18" charset="0"/>
                <a:cs typeface="Times New Roman" panose="02020603050405020304" pitchFamily="18" charset="0"/>
              </a:rPr>
              <a:t>Data Flow Diagram (DFD)</a:t>
            </a:r>
          </a:p>
          <a:p>
            <a:pPr marL="0" indent="0">
              <a:buNone/>
            </a:pPr>
            <a:endParaRPr lang="en-IN" dirty="0"/>
          </a:p>
        </p:txBody>
      </p:sp>
      <p:sp>
        <p:nvSpPr>
          <p:cNvPr id="4" name="Rectangle: Rounded Corners 3">
            <a:extLst>
              <a:ext uri="{FF2B5EF4-FFF2-40B4-BE49-F238E27FC236}">
                <a16:creationId xmlns:a16="http://schemas.microsoft.com/office/drawing/2014/main" id="{D54ECF1F-EACF-F2BA-0A56-BA36C13EB0DD}"/>
              </a:ext>
            </a:extLst>
          </p:cNvPr>
          <p:cNvSpPr/>
          <p:nvPr/>
        </p:nvSpPr>
        <p:spPr>
          <a:xfrm>
            <a:off x="382729" y="1423554"/>
            <a:ext cx="133003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Start</a:t>
            </a:r>
            <a:endParaRPr lang="en-IN"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7B571A2E-F4EF-AC3D-5969-FD5977943649}"/>
              </a:ext>
            </a:extLst>
          </p:cNvPr>
          <p:cNvSpPr/>
          <p:nvPr/>
        </p:nvSpPr>
        <p:spPr>
          <a:xfrm>
            <a:off x="1795893" y="2299855"/>
            <a:ext cx="133003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latin typeface="Times New Roman" panose="02020603050405020304" pitchFamily="18" charset="0"/>
                <a:cs typeface="Times New Roman" panose="02020603050405020304" pitchFamily="18" charset="0"/>
              </a:rPr>
              <a:t>Login</a:t>
            </a:r>
          </a:p>
        </p:txBody>
      </p:sp>
      <p:sp>
        <p:nvSpPr>
          <p:cNvPr id="6" name="Rectangle: Rounded Corners 5">
            <a:extLst>
              <a:ext uri="{FF2B5EF4-FFF2-40B4-BE49-F238E27FC236}">
                <a16:creationId xmlns:a16="http://schemas.microsoft.com/office/drawing/2014/main" id="{55F5B5CD-8250-89FF-3854-D2AE6A2A6F01}"/>
              </a:ext>
            </a:extLst>
          </p:cNvPr>
          <p:cNvSpPr/>
          <p:nvPr/>
        </p:nvSpPr>
        <p:spPr>
          <a:xfrm>
            <a:off x="3422073" y="2299855"/>
            <a:ext cx="203661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Upload Dataset</a:t>
            </a:r>
            <a:endParaRPr lang="en-IN" dirty="0">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BA9F5E43-9E85-53EF-12DF-C2F819DCD5FC}"/>
              </a:ext>
            </a:extLst>
          </p:cNvPr>
          <p:cNvSpPr/>
          <p:nvPr/>
        </p:nvSpPr>
        <p:spPr>
          <a:xfrm>
            <a:off x="5844019" y="2299855"/>
            <a:ext cx="2362200"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Preprocess Dataset</a:t>
            </a:r>
            <a:endParaRPr lang="en-IN" dirty="0">
              <a:latin typeface="Times New Roman" panose="020206030504050203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28544BB7-9445-208A-C822-3D20727661D0}"/>
              </a:ext>
            </a:extLst>
          </p:cNvPr>
          <p:cNvSpPr/>
          <p:nvPr/>
        </p:nvSpPr>
        <p:spPr>
          <a:xfrm>
            <a:off x="8591548" y="2299855"/>
            <a:ext cx="263582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Train ML Algorithms</a:t>
            </a:r>
            <a:endParaRPr lang="en-IN" dirty="0">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B09F2BCD-E490-0CDD-4C63-1E5933633694}"/>
              </a:ext>
            </a:extLst>
          </p:cNvPr>
          <p:cNvSpPr/>
          <p:nvPr/>
        </p:nvSpPr>
        <p:spPr>
          <a:xfrm>
            <a:off x="8591546" y="3267944"/>
            <a:ext cx="263582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Evaluate Models</a:t>
            </a:r>
            <a:endParaRPr lang="en-IN" dirty="0">
              <a:latin typeface="Times New Roman" panose="020206030504050203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AD95869E-E146-DDF5-CB77-071127310DD1}"/>
              </a:ext>
            </a:extLst>
          </p:cNvPr>
          <p:cNvSpPr/>
          <p:nvPr/>
        </p:nvSpPr>
        <p:spPr>
          <a:xfrm>
            <a:off x="8591546" y="4236033"/>
            <a:ext cx="263582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Select Best Model</a:t>
            </a:r>
            <a:endParaRPr lang="en-IN" dirty="0">
              <a:latin typeface="Times New Roman" panose="020206030504050203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D9D94CD3-1EA8-51B8-E476-808BEFB95C59}"/>
              </a:ext>
            </a:extLst>
          </p:cNvPr>
          <p:cNvSpPr/>
          <p:nvPr/>
        </p:nvSpPr>
        <p:spPr>
          <a:xfrm>
            <a:off x="5399805" y="4259420"/>
            <a:ext cx="2895601"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Fake Currency Detection</a:t>
            </a:r>
            <a:endParaRPr lang="en-IN" dirty="0">
              <a:latin typeface="Times New Roman" panose="02020603050405020304" pitchFamily="18" charset="0"/>
              <a:cs typeface="Times New Roman" panose="02020603050405020304" pitchFamily="18" charset="0"/>
            </a:endParaRPr>
          </a:p>
        </p:txBody>
      </p:sp>
      <p:sp>
        <p:nvSpPr>
          <p:cNvPr id="13" name="Rectangle: Rounded Corners 12">
            <a:extLst>
              <a:ext uri="{FF2B5EF4-FFF2-40B4-BE49-F238E27FC236}">
                <a16:creationId xmlns:a16="http://schemas.microsoft.com/office/drawing/2014/main" id="{5EF0715F-C19D-3C5B-4D95-6C1908FCC9EB}"/>
              </a:ext>
            </a:extLst>
          </p:cNvPr>
          <p:cNvSpPr/>
          <p:nvPr/>
        </p:nvSpPr>
        <p:spPr>
          <a:xfrm>
            <a:off x="3196934" y="4268087"/>
            <a:ext cx="1906731"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Display Result</a:t>
            </a:r>
            <a:endParaRPr lang="en-IN" dirty="0">
              <a:latin typeface="Times New Roman" panose="020206030504050203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7AB5939A-D801-B964-9648-FE2965695DDC}"/>
              </a:ext>
            </a:extLst>
          </p:cNvPr>
          <p:cNvSpPr/>
          <p:nvPr/>
        </p:nvSpPr>
        <p:spPr>
          <a:xfrm>
            <a:off x="1570757" y="4274803"/>
            <a:ext cx="133003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Logout</a:t>
            </a:r>
            <a:endParaRPr lang="en-IN" dirty="0">
              <a:latin typeface="Times New Roman" panose="02020603050405020304" pitchFamily="18" charset="0"/>
              <a:cs typeface="Times New Roman" panose="02020603050405020304" pitchFamily="18" charset="0"/>
            </a:endParaRPr>
          </a:p>
        </p:txBody>
      </p:sp>
      <p:sp>
        <p:nvSpPr>
          <p:cNvPr id="15" name="Rectangle: Rounded Corners 14">
            <a:extLst>
              <a:ext uri="{FF2B5EF4-FFF2-40B4-BE49-F238E27FC236}">
                <a16:creationId xmlns:a16="http://schemas.microsoft.com/office/drawing/2014/main" id="{17332CD9-D8BB-CA49-2CFD-5CB12DE1414E}"/>
              </a:ext>
            </a:extLst>
          </p:cNvPr>
          <p:cNvSpPr/>
          <p:nvPr/>
        </p:nvSpPr>
        <p:spPr>
          <a:xfrm>
            <a:off x="476251" y="5647028"/>
            <a:ext cx="1330037" cy="529936"/>
          </a:xfrm>
          <a:prstGeom prst="round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End</a:t>
            </a:r>
            <a:endParaRPr lang="en-IN" dirty="0">
              <a:latin typeface="Times New Roman" panose="02020603050405020304" pitchFamily="18"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0E13EA59-03B2-5A20-F3E6-B49F5B9E2338}"/>
              </a:ext>
            </a:extLst>
          </p:cNvPr>
          <p:cNvCxnSpPr>
            <a:stCxn id="4" idx="3"/>
          </p:cNvCxnSpPr>
          <p:nvPr/>
        </p:nvCxnSpPr>
        <p:spPr>
          <a:xfrm>
            <a:off x="1712766" y="1688522"/>
            <a:ext cx="748145" cy="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26" name="Straight Arrow Connector 25">
            <a:extLst>
              <a:ext uri="{FF2B5EF4-FFF2-40B4-BE49-F238E27FC236}">
                <a16:creationId xmlns:a16="http://schemas.microsoft.com/office/drawing/2014/main" id="{5D3FC086-CA1F-60D4-01D0-0015574D6834}"/>
              </a:ext>
            </a:extLst>
          </p:cNvPr>
          <p:cNvCxnSpPr>
            <a:endCxn id="5" idx="0"/>
          </p:cNvCxnSpPr>
          <p:nvPr/>
        </p:nvCxnSpPr>
        <p:spPr>
          <a:xfrm>
            <a:off x="2460911" y="1688522"/>
            <a:ext cx="1" cy="61133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8" name="Straight Arrow Connector 27">
            <a:extLst>
              <a:ext uri="{FF2B5EF4-FFF2-40B4-BE49-F238E27FC236}">
                <a16:creationId xmlns:a16="http://schemas.microsoft.com/office/drawing/2014/main" id="{3ADDB741-9DE4-051E-F980-E04810F1AE6C}"/>
              </a:ext>
            </a:extLst>
          </p:cNvPr>
          <p:cNvCxnSpPr>
            <a:stCxn id="5" idx="3"/>
          </p:cNvCxnSpPr>
          <p:nvPr/>
        </p:nvCxnSpPr>
        <p:spPr>
          <a:xfrm>
            <a:off x="3125930" y="2564823"/>
            <a:ext cx="296143" cy="173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0" name="Straight Arrow Connector 29">
            <a:extLst>
              <a:ext uri="{FF2B5EF4-FFF2-40B4-BE49-F238E27FC236}">
                <a16:creationId xmlns:a16="http://schemas.microsoft.com/office/drawing/2014/main" id="{778030DB-73C2-0756-7C8C-16F684A1D31F}"/>
              </a:ext>
            </a:extLst>
          </p:cNvPr>
          <p:cNvCxnSpPr/>
          <p:nvPr/>
        </p:nvCxnSpPr>
        <p:spPr>
          <a:xfrm>
            <a:off x="5458690" y="2564823"/>
            <a:ext cx="385329"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2" name="Straight Arrow Connector 31">
            <a:extLst>
              <a:ext uri="{FF2B5EF4-FFF2-40B4-BE49-F238E27FC236}">
                <a16:creationId xmlns:a16="http://schemas.microsoft.com/office/drawing/2014/main" id="{0DA9D37A-B303-EF00-166A-ABFACDA34EC3}"/>
              </a:ext>
            </a:extLst>
          </p:cNvPr>
          <p:cNvCxnSpPr>
            <a:endCxn id="9" idx="1"/>
          </p:cNvCxnSpPr>
          <p:nvPr/>
        </p:nvCxnSpPr>
        <p:spPr>
          <a:xfrm>
            <a:off x="8206219" y="2564823"/>
            <a:ext cx="385329"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6" name="Straight Arrow Connector 35">
            <a:extLst>
              <a:ext uri="{FF2B5EF4-FFF2-40B4-BE49-F238E27FC236}">
                <a16:creationId xmlns:a16="http://schemas.microsoft.com/office/drawing/2014/main" id="{941F3336-87CF-9683-1467-FAFD89797615}"/>
              </a:ext>
            </a:extLst>
          </p:cNvPr>
          <p:cNvCxnSpPr>
            <a:stCxn id="9" idx="2"/>
            <a:endCxn id="10" idx="0"/>
          </p:cNvCxnSpPr>
          <p:nvPr/>
        </p:nvCxnSpPr>
        <p:spPr>
          <a:xfrm flipH="1">
            <a:off x="9909460" y="2829791"/>
            <a:ext cx="2" cy="43815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7" name="Straight Arrow Connector 36">
            <a:extLst>
              <a:ext uri="{FF2B5EF4-FFF2-40B4-BE49-F238E27FC236}">
                <a16:creationId xmlns:a16="http://schemas.microsoft.com/office/drawing/2014/main" id="{F6C993B0-F62A-7C9D-B552-B0B49CB12F55}"/>
              </a:ext>
            </a:extLst>
          </p:cNvPr>
          <p:cNvCxnSpPr/>
          <p:nvPr/>
        </p:nvCxnSpPr>
        <p:spPr>
          <a:xfrm flipH="1">
            <a:off x="9909458" y="3793128"/>
            <a:ext cx="2" cy="43815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0" name="Straight Arrow Connector 39">
            <a:extLst>
              <a:ext uri="{FF2B5EF4-FFF2-40B4-BE49-F238E27FC236}">
                <a16:creationId xmlns:a16="http://schemas.microsoft.com/office/drawing/2014/main" id="{16C25442-631D-F591-060C-C801984B2571}"/>
              </a:ext>
            </a:extLst>
          </p:cNvPr>
          <p:cNvCxnSpPr/>
          <p:nvPr/>
        </p:nvCxnSpPr>
        <p:spPr>
          <a:xfrm flipH="1">
            <a:off x="8259043" y="4567505"/>
            <a:ext cx="332503"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1" name="Straight Arrow Connector 40">
            <a:extLst>
              <a:ext uri="{FF2B5EF4-FFF2-40B4-BE49-F238E27FC236}">
                <a16:creationId xmlns:a16="http://schemas.microsoft.com/office/drawing/2014/main" id="{C46C96B4-BD85-D8A0-448F-D6077B11E5C5}"/>
              </a:ext>
            </a:extLst>
          </p:cNvPr>
          <p:cNvCxnSpPr/>
          <p:nvPr/>
        </p:nvCxnSpPr>
        <p:spPr>
          <a:xfrm flipH="1">
            <a:off x="5067302" y="4553642"/>
            <a:ext cx="332503"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5" name="Straight Arrow Connector 44">
            <a:extLst>
              <a:ext uri="{FF2B5EF4-FFF2-40B4-BE49-F238E27FC236}">
                <a16:creationId xmlns:a16="http://schemas.microsoft.com/office/drawing/2014/main" id="{DDF3995F-7D74-6014-EE3E-651D8085DE2A}"/>
              </a:ext>
            </a:extLst>
          </p:cNvPr>
          <p:cNvCxnSpPr/>
          <p:nvPr/>
        </p:nvCxnSpPr>
        <p:spPr>
          <a:xfrm flipH="1">
            <a:off x="2864431" y="4543251"/>
            <a:ext cx="332503"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8" name="Straight Connector 7">
            <a:extLst>
              <a:ext uri="{FF2B5EF4-FFF2-40B4-BE49-F238E27FC236}">
                <a16:creationId xmlns:a16="http://schemas.microsoft.com/office/drawing/2014/main" id="{5F3625F7-8E6F-A6F6-D280-C6DA9C8325FE}"/>
              </a:ext>
            </a:extLst>
          </p:cNvPr>
          <p:cNvCxnSpPr>
            <a:stCxn id="14" idx="2"/>
          </p:cNvCxnSpPr>
          <p:nvPr/>
        </p:nvCxnSpPr>
        <p:spPr>
          <a:xfrm flipH="1">
            <a:off x="2235775" y="4804739"/>
            <a:ext cx="1" cy="1107257"/>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Arrow Connector 17">
            <a:extLst>
              <a:ext uri="{FF2B5EF4-FFF2-40B4-BE49-F238E27FC236}">
                <a16:creationId xmlns:a16="http://schemas.microsoft.com/office/drawing/2014/main" id="{8AD05E84-F0FE-4876-32AF-FFA290CA46E5}"/>
              </a:ext>
            </a:extLst>
          </p:cNvPr>
          <p:cNvCxnSpPr/>
          <p:nvPr/>
        </p:nvCxnSpPr>
        <p:spPr>
          <a:xfrm flipH="1">
            <a:off x="1806288" y="5911996"/>
            <a:ext cx="429487"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964276572"/>
      </p:ext>
    </p:extLst>
  </p:cSld>
  <p:clrMapOvr>
    <a:masterClrMapping/>
  </p:clrMapOvr>
  <p:transition>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10"/>
                                        <p:tgtEl>
                                          <p:spTgt spid="4"/>
                                        </p:tgtEl>
                                      </p:cBhvr>
                                    </p:animEffect>
                                  </p:childTnLst>
                                </p:cTn>
                              </p:par>
                            </p:childTnLst>
                          </p:cTn>
                        </p:par>
                        <p:par>
                          <p:cTn id="8" fill="hold">
                            <p:stCondLst>
                              <p:cond delay="1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250"/>
                                        <p:tgtEl>
                                          <p:spTgt spid="24"/>
                                        </p:tgtEl>
                                      </p:cBhvr>
                                    </p:animEffect>
                                  </p:childTnLst>
                                </p:cTn>
                              </p:par>
                            </p:childTnLst>
                          </p:cTn>
                        </p:par>
                        <p:par>
                          <p:cTn id="12" fill="hold">
                            <p:stCondLst>
                              <p:cond delay="260"/>
                            </p:stCondLst>
                            <p:childTnLst>
                              <p:par>
                                <p:cTn id="13" presetID="22" presetClass="entr" presetSubtype="1"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up)">
                                      <p:cBhvr>
                                        <p:cTn id="15" dur="10"/>
                                        <p:tgtEl>
                                          <p:spTgt spid="26"/>
                                        </p:tgtEl>
                                      </p:cBhvr>
                                    </p:animEffect>
                                  </p:childTnLst>
                                </p:cTn>
                              </p:par>
                            </p:childTnLst>
                          </p:cTn>
                        </p:par>
                        <p:par>
                          <p:cTn id="16" fill="hold">
                            <p:stCondLst>
                              <p:cond delay="270"/>
                            </p:stCondLst>
                            <p:childTnLst>
                              <p:par>
                                <p:cTn id="17" presetID="22" presetClass="entr" presetSubtype="1"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10"/>
                                        <p:tgtEl>
                                          <p:spTgt spid="5"/>
                                        </p:tgtEl>
                                      </p:cBhvr>
                                    </p:animEffect>
                                  </p:childTnLst>
                                </p:cTn>
                              </p:par>
                              <p:par>
                                <p:cTn id="20" presetID="22" presetClass="entr" presetSubtype="8"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left)">
                                      <p:cBhvr>
                                        <p:cTn id="22" dur="10"/>
                                        <p:tgtEl>
                                          <p:spTgt spid="28"/>
                                        </p:tgtEl>
                                      </p:cBhvr>
                                    </p:animEffect>
                                  </p:childTnLst>
                                </p:cTn>
                              </p:par>
                            </p:childTnLst>
                          </p:cTn>
                        </p:par>
                        <p:par>
                          <p:cTn id="23" fill="hold">
                            <p:stCondLst>
                              <p:cond delay="280"/>
                            </p:stCondLst>
                            <p:childTnLst>
                              <p:par>
                                <p:cTn id="24" presetID="22" presetClass="entr" presetSubtype="8"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250"/>
                                        <p:tgtEl>
                                          <p:spTgt spid="6"/>
                                        </p:tgtEl>
                                      </p:cBhvr>
                                    </p:animEffect>
                                  </p:childTnLst>
                                </p:cTn>
                              </p:par>
                            </p:childTnLst>
                          </p:cTn>
                        </p:par>
                        <p:par>
                          <p:cTn id="27" fill="hold">
                            <p:stCondLst>
                              <p:cond delay="530"/>
                            </p:stCondLst>
                            <p:childTnLst>
                              <p:par>
                                <p:cTn id="28" presetID="22" presetClass="entr" presetSubtype="8" fill="hold"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10"/>
                                        <p:tgtEl>
                                          <p:spTgt spid="30"/>
                                        </p:tgtEl>
                                      </p:cBhvr>
                                    </p:animEffect>
                                  </p:childTnLst>
                                </p:cTn>
                              </p:par>
                            </p:childTnLst>
                          </p:cTn>
                        </p:par>
                        <p:par>
                          <p:cTn id="31" fill="hold">
                            <p:stCondLst>
                              <p:cond delay="540"/>
                            </p:stCondLst>
                            <p:childTnLst>
                              <p:par>
                                <p:cTn id="32" presetID="22" presetClass="entr" presetSubtype="8"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left)">
                                      <p:cBhvr>
                                        <p:cTn id="34" dur="250"/>
                                        <p:tgtEl>
                                          <p:spTgt spid="7"/>
                                        </p:tgtEl>
                                      </p:cBhvr>
                                    </p:animEffect>
                                  </p:childTnLst>
                                </p:cTn>
                              </p:par>
                            </p:childTnLst>
                          </p:cTn>
                        </p:par>
                        <p:par>
                          <p:cTn id="35" fill="hold">
                            <p:stCondLst>
                              <p:cond delay="790"/>
                            </p:stCondLst>
                            <p:childTnLst>
                              <p:par>
                                <p:cTn id="36" presetID="22" presetClass="entr" presetSubtype="8" fill="hold" nodeType="after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left)">
                                      <p:cBhvr>
                                        <p:cTn id="38" dur="10"/>
                                        <p:tgtEl>
                                          <p:spTgt spid="32"/>
                                        </p:tgtEl>
                                      </p:cBhvr>
                                    </p:animEffect>
                                  </p:childTnLst>
                                </p:cTn>
                              </p:par>
                            </p:childTnLst>
                          </p:cTn>
                        </p:par>
                        <p:par>
                          <p:cTn id="39" fill="hold">
                            <p:stCondLst>
                              <p:cond delay="8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250"/>
                                        <p:tgtEl>
                                          <p:spTgt spid="9"/>
                                        </p:tgtEl>
                                      </p:cBhvr>
                                    </p:animEffect>
                                  </p:childTnLst>
                                </p:cTn>
                              </p:par>
                            </p:childTnLst>
                          </p:cTn>
                        </p:par>
                        <p:par>
                          <p:cTn id="43" fill="hold">
                            <p:stCondLst>
                              <p:cond delay="1050"/>
                            </p:stCondLst>
                            <p:childTnLst>
                              <p:par>
                                <p:cTn id="44" presetID="22" presetClass="entr" presetSubtype="1" fill="hold" nodeType="after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wipe(up)">
                                      <p:cBhvr>
                                        <p:cTn id="46" dur="10"/>
                                        <p:tgtEl>
                                          <p:spTgt spid="36"/>
                                        </p:tgtEl>
                                      </p:cBhvr>
                                    </p:animEffect>
                                  </p:childTnLst>
                                </p:cTn>
                              </p:par>
                            </p:childTnLst>
                          </p:cTn>
                        </p:par>
                        <p:par>
                          <p:cTn id="47" fill="hold">
                            <p:stCondLst>
                              <p:cond delay="1060"/>
                            </p:stCondLst>
                            <p:childTnLst>
                              <p:par>
                                <p:cTn id="48" presetID="22" presetClass="entr" presetSubtype="1" fill="hold" grpId="0" nodeType="after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up)">
                                      <p:cBhvr>
                                        <p:cTn id="50" dur="250"/>
                                        <p:tgtEl>
                                          <p:spTgt spid="10"/>
                                        </p:tgtEl>
                                      </p:cBhvr>
                                    </p:animEffect>
                                  </p:childTnLst>
                                </p:cTn>
                              </p:par>
                            </p:childTnLst>
                          </p:cTn>
                        </p:par>
                        <p:par>
                          <p:cTn id="51" fill="hold">
                            <p:stCondLst>
                              <p:cond delay="1310"/>
                            </p:stCondLst>
                            <p:childTnLst>
                              <p:par>
                                <p:cTn id="52" presetID="22" presetClass="entr" presetSubtype="1"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wipe(up)">
                                      <p:cBhvr>
                                        <p:cTn id="54" dur="10"/>
                                        <p:tgtEl>
                                          <p:spTgt spid="37"/>
                                        </p:tgtEl>
                                      </p:cBhvr>
                                    </p:animEffect>
                                  </p:childTnLst>
                                </p:cTn>
                              </p:par>
                            </p:childTnLst>
                          </p:cTn>
                        </p:par>
                        <p:par>
                          <p:cTn id="55" fill="hold">
                            <p:stCondLst>
                              <p:cond delay="1320"/>
                            </p:stCondLst>
                            <p:childTnLst>
                              <p:par>
                                <p:cTn id="56" presetID="22" presetClass="entr" presetSubtype="1" fill="hold" grpId="0"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up)">
                                      <p:cBhvr>
                                        <p:cTn id="58" dur="250"/>
                                        <p:tgtEl>
                                          <p:spTgt spid="11"/>
                                        </p:tgtEl>
                                      </p:cBhvr>
                                    </p:animEffect>
                                  </p:childTnLst>
                                </p:cTn>
                              </p:par>
                            </p:childTnLst>
                          </p:cTn>
                        </p:par>
                        <p:par>
                          <p:cTn id="59" fill="hold">
                            <p:stCondLst>
                              <p:cond delay="1570"/>
                            </p:stCondLst>
                            <p:childTnLst>
                              <p:par>
                                <p:cTn id="60" presetID="22" presetClass="entr" presetSubtype="2" fill="hold" nodeType="afterEffect">
                                  <p:stCondLst>
                                    <p:cond delay="0"/>
                                  </p:stCondLst>
                                  <p:childTnLst>
                                    <p:set>
                                      <p:cBhvr>
                                        <p:cTn id="61" dur="1" fill="hold">
                                          <p:stCondLst>
                                            <p:cond delay="0"/>
                                          </p:stCondLst>
                                        </p:cTn>
                                        <p:tgtEl>
                                          <p:spTgt spid="40"/>
                                        </p:tgtEl>
                                        <p:attrNameLst>
                                          <p:attrName>style.visibility</p:attrName>
                                        </p:attrNameLst>
                                      </p:cBhvr>
                                      <p:to>
                                        <p:strVal val="visible"/>
                                      </p:to>
                                    </p:set>
                                    <p:animEffect transition="in" filter="wipe(right)">
                                      <p:cBhvr>
                                        <p:cTn id="62" dur="10"/>
                                        <p:tgtEl>
                                          <p:spTgt spid="40"/>
                                        </p:tgtEl>
                                      </p:cBhvr>
                                    </p:animEffect>
                                  </p:childTnLst>
                                </p:cTn>
                              </p:par>
                            </p:childTnLst>
                          </p:cTn>
                        </p:par>
                        <p:par>
                          <p:cTn id="63" fill="hold">
                            <p:stCondLst>
                              <p:cond delay="1580"/>
                            </p:stCondLst>
                            <p:childTnLst>
                              <p:par>
                                <p:cTn id="64" presetID="22" presetClass="entr" presetSubtype="2" fill="hold" grpId="0"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wipe(right)">
                                      <p:cBhvr>
                                        <p:cTn id="66" dur="250"/>
                                        <p:tgtEl>
                                          <p:spTgt spid="12"/>
                                        </p:tgtEl>
                                      </p:cBhvr>
                                    </p:animEffect>
                                  </p:childTnLst>
                                </p:cTn>
                              </p:par>
                            </p:childTnLst>
                          </p:cTn>
                        </p:par>
                        <p:par>
                          <p:cTn id="67" fill="hold">
                            <p:stCondLst>
                              <p:cond delay="1830"/>
                            </p:stCondLst>
                            <p:childTnLst>
                              <p:par>
                                <p:cTn id="68" presetID="22" presetClass="entr" presetSubtype="2" fill="hold" nodeType="after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right)">
                                      <p:cBhvr>
                                        <p:cTn id="70" dur="10"/>
                                        <p:tgtEl>
                                          <p:spTgt spid="41"/>
                                        </p:tgtEl>
                                      </p:cBhvr>
                                    </p:animEffect>
                                  </p:childTnLst>
                                </p:cTn>
                              </p:par>
                            </p:childTnLst>
                          </p:cTn>
                        </p:par>
                        <p:par>
                          <p:cTn id="71" fill="hold">
                            <p:stCondLst>
                              <p:cond delay="1840"/>
                            </p:stCondLst>
                            <p:childTnLst>
                              <p:par>
                                <p:cTn id="72" presetID="22" presetClass="entr" presetSubtype="2" fill="hold" grpId="0" nodeType="after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wipe(right)">
                                      <p:cBhvr>
                                        <p:cTn id="74" dur="250"/>
                                        <p:tgtEl>
                                          <p:spTgt spid="13"/>
                                        </p:tgtEl>
                                      </p:cBhvr>
                                    </p:animEffect>
                                  </p:childTnLst>
                                </p:cTn>
                              </p:par>
                            </p:childTnLst>
                          </p:cTn>
                        </p:par>
                        <p:par>
                          <p:cTn id="75" fill="hold">
                            <p:stCondLst>
                              <p:cond delay="2090"/>
                            </p:stCondLst>
                            <p:childTnLst>
                              <p:par>
                                <p:cTn id="76" presetID="22" presetClass="entr" presetSubtype="2" fill="hold" nodeType="afterEffect">
                                  <p:stCondLst>
                                    <p:cond delay="0"/>
                                  </p:stCondLst>
                                  <p:childTnLst>
                                    <p:set>
                                      <p:cBhvr>
                                        <p:cTn id="77" dur="1" fill="hold">
                                          <p:stCondLst>
                                            <p:cond delay="0"/>
                                          </p:stCondLst>
                                        </p:cTn>
                                        <p:tgtEl>
                                          <p:spTgt spid="45"/>
                                        </p:tgtEl>
                                        <p:attrNameLst>
                                          <p:attrName>style.visibility</p:attrName>
                                        </p:attrNameLst>
                                      </p:cBhvr>
                                      <p:to>
                                        <p:strVal val="visible"/>
                                      </p:to>
                                    </p:set>
                                    <p:animEffect transition="in" filter="wipe(right)">
                                      <p:cBhvr>
                                        <p:cTn id="78" dur="10"/>
                                        <p:tgtEl>
                                          <p:spTgt spid="45"/>
                                        </p:tgtEl>
                                      </p:cBhvr>
                                    </p:animEffect>
                                  </p:childTnLst>
                                </p:cTn>
                              </p:par>
                            </p:childTnLst>
                          </p:cTn>
                        </p:par>
                        <p:par>
                          <p:cTn id="79" fill="hold">
                            <p:stCondLst>
                              <p:cond delay="2100"/>
                            </p:stCondLst>
                            <p:childTnLst>
                              <p:par>
                                <p:cTn id="80" presetID="22" presetClass="entr" presetSubtype="2" fill="hold" grpId="0" nodeType="afterEffect">
                                  <p:stCondLst>
                                    <p:cond delay="0"/>
                                  </p:stCondLst>
                                  <p:childTnLst>
                                    <p:set>
                                      <p:cBhvr>
                                        <p:cTn id="81" dur="1" fill="hold">
                                          <p:stCondLst>
                                            <p:cond delay="0"/>
                                          </p:stCondLst>
                                        </p:cTn>
                                        <p:tgtEl>
                                          <p:spTgt spid="14"/>
                                        </p:tgtEl>
                                        <p:attrNameLst>
                                          <p:attrName>style.visibility</p:attrName>
                                        </p:attrNameLst>
                                      </p:cBhvr>
                                      <p:to>
                                        <p:strVal val="visible"/>
                                      </p:to>
                                    </p:set>
                                    <p:animEffect transition="in" filter="wipe(right)">
                                      <p:cBhvr>
                                        <p:cTn id="82" dur="250"/>
                                        <p:tgtEl>
                                          <p:spTgt spid="14"/>
                                        </p:tgtEl>
                                      </p:cBhvr>
                                    </p:animEffect>
                                  </p:childTnLst>
                                </p:cTn>
                              </p:par>
                            </p:childTnLst>
                          </p:cTn>
                        </p:par>
                        <p:par>
                          <p:cTn id="83" fill="hold">
                            <p:stCondLst>
                              <p:cond delay="2350"/>
                            </p:stCondLst>
                            <p:childTnLst>
                              <p:par>
                                <p:cTn id="84" presetID="22" presetClass="entr" presetSubtype="1" fill="hold" nodeType="afterEffect">
                                  <p:stCondLst>
                                    <p:cond delay="0"/>
                                  </p:stCondLst>
                                  <p:childTnLst>
                                    <p:set>
                                      <p:cBhvr>
                                        <p:cTn id="85" dur="1" fill="hold">
                                          <p:stCondLst>
                                            <p:cond delay="0"/>
                                          </p:stCondLst>
                                        </p:cTn>
                                        <p:tgtEl>
                                          <p:spTgt spid="8"/>
                                        </p:tgtEl>
                                        <p:attrNameLst>
                                          <p:attrName>style.visibility</p:attrName>
                                        </p:attrNameLst>
                                      </p:cBhvr>
                                      <p:to>
                                        <p:strVal val="visible"/>
                                      </p:to>
                                    </p:set>
                                    <p:animEffect transition="in" filter="wipe(up)">
                                      <p:cBhvr>
                                        <p:cTn id="86" dur="10"/>
                                        <p:tgtEl>
                                          <p:spTgt spid="8"/>
                                        </p:tgtEl>
                                      </p:cBhvr>
                                    </p:animEffect>
                                  </p:childTnLst>
                                </p:cTn>
                              </p:par>
                            </p:childTnLst>
                          </p:cTn>
                        </p:par>
                        <p:par>
                          <p:cTn id="87" fill="hold">
                            <p:stCondLst>
                              <p:cond delay="2360"/>
                            </p:stCondLst>
                            <p:childTnLst>
                              <p:par>
                                <p:cTn id="88" presetID="22" presetClass="entr" presetSubtype="2" fill="hold" nodeType="after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wipe(right)">
                                      <p:cBhvr>
                                        <p:cTn id="90" dur="10"/>
                                        <p:tgtEl>
                                          <p:spTgt spid="18"/>
                                        </p:tgtEl>
                                      </p:cBhvr>
                                    </p:animEffect>
                                  </p:childTnLst>
                                </p:cTn>
                              </p:par>
                            </p:childTnLst>
                          </p:cTn>
                        </p:par>
                        <p:par>
                          <p:cTn id="91" fill="hold">
                            <p:stCondLst>
                              <p:cond delay="2370"/>
                            </p:stCondLst>
                            <p:childTnLst>
                              <p:par>
                                <p:cTn id="92" presetID="22" presetClass="entr" presetSubtype="2" fill="hold" grpId="0" nodeType="afterEffect">
                                  <p:stCondLst>
                                    <p:cond delay="0"/>
                                  </p:stCondLst>
                                  <p:childTnLst>
                                    <p:set>
                                      <p:cBhvr>
                                        <p:cTn id="93" dur="1" fill="hold">
                                          <p:stCondLst>
                                            <p:cond delay="0"/>
                                          </p:stCondLst>
                                        </p:cTn>
                                        <p:tgtEl>
                                          <p:spTgt spid="15"/>
                                        </p:tgtEl>
                                        <p:attrNameLst>
                                          <p:attrName>style.visibility</p:attrName>
                                        </p:attrNameLst>
                                      </p:cBhvr>
                                      <p:to>
                                        <p:strVal val="visible"/>
                                      </p:to>
                                    </p:set>
                                    <p:animEffect transition="in" filter="wipe(right)">
                                      <p:cBhvr>
                                        <p:cTn id="94"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P spid="10" grpId="0" animBg="1"/>
      <p:bldP spid="11" grpId="0" animBg="1"/>
      <p:bldP spid="12" grpId="0" animBg="1"/>
      <p:bldP spid="13" grpId="0" animBg="1"/>
      <p:bldP spid="14"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8E55E-5BA7-B0DB-2140-1BA060539D1C}"/>
              </a:ext>
            </a:extLst>
          </p:cNvPr>
          <p:cNvSpPr>
            <a:spLocks noGrp="1"/>
          </p:cNvSpPr>
          <p:nvPr>
            <p:ph type="title"/>
          </p:nvPr>
        </p:nvSpPr>
        <p:spPr>
          <a:xfrm>
            <a:off x="838200" y="103910"/>
            <a:ext cx="10515600" cy="577128"/>
          </a:xfrm>
        </p:spPr>
        <p:txBody>
          <a:bodyPr>
            <a:normAutofit/>
          </a:bodyPr>
          <a:lstStyle/>
          <a:p>
            <a:pPr marL="342900" indent="-342900" algn="ctr">
              <a:buFont typeface="Wingdings" panose="05000000000000000000" pitchFamily="2" charset="2"/>
              <a:buChar char="§"/>
            </a:pPr>
            <a:r>
              <a:rPr lang="en-IN" sz="2400" b="1" dirty="0">
                <a:latin typeface="Times New Roman" panose="02020603050405020304" pitchFamily="18" charset="0"/>
                <a:cs typeface="Times New Roman" panose="02020603050405020304" pitchFamily="18" charset="0"/>
              </a:rPr>
              <a:t>Use Case Diagram</a:t>
            </a:r>
          </a:p>
        </p:txBody>
      </p:sp>
      <p:sp>
        <p:nvSpPr>
          <p:cNvPr id="3" name="Content Placeholder 2">
            <a:extLst>
              <a:ext uri="{FF2B5EF4-FFF2-40B4-BE49-F238E27FC236}">
                <a16:creationId xmlns:a16="http://schemas.microsoft.com/office/drawing/2014/main" id="{44DFBB42-CF22-6CDF-5178-F76A9E54B450}"/>
              </a:ext>
            </a:extLst>
          </p:cNvPr>
          <p:cNvSpPr>
            <a:spLocks noGrp="1"/>
          </p:cNvSpPr>
          <p:nvPr>
            <p:ph idx="1"/>
          </p:nvPr>
        </p:nvSpPr>
        <p:spPr>
          <a:xfrm>
            <a:off x="446809" y="872836"/>
            <a:ext cx="11471563" cy="5933209"/>
          </a:xfrm>
        </p:spPr>
        <p:txBody>
          <a:bodyPr/>
          <a:lstStyle/>
          <a:p>
            <a:pPr marL="0" indent="0">
              <a:buNone/>
            </a:pPr>
            <a:r>
              <a:rPr lang="en-IN" dirty="0"/>
              <a:t> </a:t>
            </a:r>
          </a:p>
        </p:txBody>
      </p:sp>
      <p:sp>
        <p:nvSpPr>
          <p:cNvPr id="4" name="Oval 3">
            <a:extLst>
              <a:ext uri="{FF2B5EF4-FFF2-40B4-BE49-F238E27FC236}">
                <a16:creationId xmlns:a16="http://schemas.microsoft.com/office/drawing/2014/main" id="{BED284D6-EFD3-4C47-D9D2-CF94E5FEAEE4}"/>
              </a:ext>
            </a:extLst>
          </p:cNvPr>
          <p:cNvSpPr/>
          <p:nvPr/>
        </p:nvSpPr>
        <p:spPr>
          <a:xfrm>
            <a:off x="706582" y="1964753"/>
            <a:ext cx="550719" cy="561110"/>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p>
        </p:txBody>
      </p:sp>
      <p:cxnSp>
        <p:nvCxnSpPr>
          <p:cNvPr id="6" name="Straight Connector 5">
            <a:extLst>
              <a:ext uri="{FF2B5EF4-FFF2-40B4-BE49-F238E27FC236}">
                <a16:creationId xmlns:a16="http://schemas.microsoft.com/office/drawing/2014/main" id="{A96E8C55-D0F5-BAAC-B059-430EE8B9B1CA}"/>
              </a:ext>
            </a:extLst>
          </p:cNvPr>
          <p:cNvCxnSpPr>
            <a:stCxn id="4" idx="4"/>
          </p:cNvCxnSpPr>
          <p:nvPr/>
        </p:nvCxnSpPr>
        <p:spPr>
          <a:xfrm flipH="1">
            <a:off x="966357" y="2525863"/>
            <a:ext cx="15585" cy="1153391"/>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7" name="Straight Connector 6">
            <a:extLst>
              <a:ext uri="{FF2B5EF4-FFF2-40B4-BE49-F238E27FC236}">
                <a16:creationId xmlns:a16="http://schemas.microsoft.com/office/drawing/2014/main" id="{14A1595D-4508-C56D-2236-6149720FD591}"/>
              </a:ext>
            </a:extLst>
          </p:cNvPr>
          <p:cNvCxnSpPr>
            <a:cxnSpLocks/>
          </p:cNvCxnSpPr>
          <p:nvPr/>
        </p:nvCxnSpPr>
        <p:spPr>
          <a:xfrm flipH="1">
            <a:off x="482638" y="3674057"/>
            <a:ext cx="477982" cy="384464"/>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1" name="Straight Connector 10">
            <a:extLst>
              <a:ext uri="{FF2B5EF4-FFF2-40B4-BE49-F238E27FC236}">
                <a16:creationId xmlns:a16="http://schemas.microsoft.com/office/drawing/2014/main" id="{A4E8BF3A-C55C-CEA3-F856-6E08881D4691}"/>
              </a:ext>
            </a:extLst>
          </p:cNvPr>
          <p:cNvCxnSpPr>
            <a:cxnSpLocks/>
          </p:cNvCxnSpPr>
          <p:nvPr/>
        </p:nvCxnSpPr>
        <p:spPr>
          <a:xfrm>
            <a:off x="960620" y="3671458"/>
            <a:ext cx="457200" cy="389661"/>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75F5C259-7DF3-C1DE-3E68-2A1F0E20917B}"/>
              </a:ext>
            </a:extLst>
          </p:cNvPr>
          <p:cNvCxnSpPr>
            <a:cxnSpLocks/>
          </p:cNvCxnSpPr>
          <p:nvPr/>
        </p:nvCxnSpPr>
        <p:spPr>
          <a:xfrm>
            <a:off x="482638" y="2677848"/>
            <a:ext cx="1007918" cy="0"/>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sp>
        <p:nvSpPr>
          <p:cNvPr id="20" name="Oval 19">
            <a:extLst>
              <a:ext uri="{FF2B5EF4-FFF2-40B4-BE49-F238E27FC236}">
                <a16:creationId xmlns:a16="http://schemas.microsoft.com/office/drawing/2014/main" id="{876C34A5-C198-6F3E-C83C-28B51A6DCE6C}"/>
              </a:ext>
            </a:extLst>
          </p:cNvPr>
          <p:cNvSpPr/>
          <p:nvPr/>
        </p:nvSpPr>
        <p:spPr>
          <a:xfrm>
            <a:off x="1691987" y="681038"/>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Data Collection</a:t>
            </a:r>
          </a:p>
        </p:txBody>
      </p:sp>
      <p:sp>
        <p:nvSpPr>
          <p:cNvPr id="21" name="Oval 20">
            <a:extLst>
              <a:ext uri="{FF2B5EF4-FFF2-40B4-BE49-F238E27FC236}">
                <a16:creationId xmlns:a16="http://schemas.microsoft.com/office/drawing/2014/main" id="{2F470AB4-EFD5-E5D8-1526-EF65D9A25AD4}"/>
              </a:ext>
            </a:extLst>
          </p:cNvPr>
          <p:cNvSpPr/>
          <p:nvPr/>
        </p:nvSpPr>
        <p:spPr>
          <a:xfrm>
            <a:off x="4943475" y="1009663"/>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Data Preprocessing</a:t>
            </a:r>
          </a:p>
        </p:txBody>
      </p:sp>
      <p:sp>
        <p:nvSpPr>
          <p:cNvPr id="22" name="Oval 21">
            <a:extLst>
              <a:ext uri="{FF2B5EF4-FFF2-40B4-BE49-F238E27FC236}">
                <a16:creationId xmlns:a16="http://schemas.microsoft.com/office/drawing/2014/main" id="{1F98DBF8-5C88-97A5-4A2E-469DD9E5980A}"/>
              </a:ext>
            </a:extLst>
          </p:cNvPr>
          <p:cNvSpPr/>
          <p:nvPr/>
        </p:nvSpPr>
        <p:spPr>
          <a:xfrm>
            <a:off x="7963333" y="1494402"/>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Feature Extraction</a:t>
            </a:r>
          </a:p>
        </p:txBody>
      </p:sp>
      <p:sp>
        <p:nvSpPr>
          <p:cNvPr id="23" name="Oval 22">
            <a:extLst>
              <a:ext uri="{FF2B5EF4-FFF2-40B4-BE49-F238E27FC236}">
                <a16:creationId xmlns:a16="http://schemas.microsoft.com/office/drawing/2014/main" id="{ADFC6F0C-C5C2-B676-84BD-697ADA2235B5}"/>
              </a:ext>
            </a:extLst>
          </p:cNvPr>
          <p:cNvSpPr/>
          <p:nvPr/>
        </p:nvSpPr>
        <p:spPr>
          <a:xfrm>
            <a:off x="8897216" y="2245308"/>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Build Model</a:t>
            </a:r>
          </a:p>
        </p:txBody>
      </p:sp>
      <p:sp>
        <p:nvSpPr>
          <p:cNvPr id="24" name="Oval 23">
            <a:extLst>
              <a:ext uri="{FF2B5EF4-FFF2-40B4-BE49-F238E27FC236}">
                <a16:creationId xmlns:a16="http://schemas.microsoft.com/office/drawing/2014/main" id="{A8FFE75A-086D-3919-790E-071CBCDCE159}"/>
              </a:ext>
            </a:extLst>
          </p:cNvPr>
          <p:cNvSpPr/>
          <p:nvPr/>
        </p:nvSpPr>
        <p:spPr>
          <a:xfrm>
            <a:off x="8897216" y="3170636"/>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Comparison Graph</a:t>
            </a:r>
          </a:p>
        </p:txBody>
      </p:sp>
      <p:sp>
        <p:nvSpPr>
          <p:cNvPr id="25" name="Oval 24">
            <a:extLst>
              <a:ext uri="{FF2B5EF4-FFF2-40B4-BE49-F238E27FC236}">
                <a16:creationId xmlns:a16="http://schemas.microsoft.com/office/drawing/2014/main" id="{00C45035-2F36-03DC-18D6-9091F012D9D1}"/>
              </a:ext>
            </a:extLst>
          </p:cNvPr>
          <p:cNvSpPr/>
          <p:nvPr/>
        </p:nvSpPr>
        <p:spPr>
          <a:xfrm>
            <a:off x="7963333" y="4014028"/>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Load Model</a:t>
            </a:r>
          </a:p>
        </p:txBody>
      </p:sp>
      <p:sp>
        <p:nvSpPr>
          <p:cNvPr id="26" name="Oval 25">
            <a:extLst>
              <a:ext uri="{FF2B5EF4-FFF2-40B4-BE49-F238E27FC236}">
                <a16:creationId xmlns:a16="http://schemas.microsoft.com/office/drawing/2014/main" id="{237A1433-D40F-2466-7E9D-ACFA1CE5D6EA}"/>
              </a:ext>
            </a:extLst>
          </p:cNvPr>
          <p:cNvSpPr/>
          <p:nvPr/>
        </p:nvSpPr>
        <p:spPr>
          <a:xfrm>
            <a:off x="6522893" y="4719363"/>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Sign up &amp; Sign In</a:t>
            </a:r>
          </a:p>
        </p:txBody>
      </p:sp>
      <p:sp>
        <p:nvSpPr>
          <p:cNvPr id="27" name="Oval 26">
            <a:extLst>
              <a:ext uri="{FF2B5EF4-FFF2-40B4-BE49-F238E27FC236}">
                <a16:creationId xmlns:a16="http://schemas.microsoft.com/office/drawing/2014/main" id="{6420371A-A19A-D331-1E7A-E6F8D3FB198D}"/>
              </a:ext>
            </a:extLst>
          </p:cNvPr>
          <p:cNvSpPr/>
          <p:nvPr/>
        </p:nvSpPr>
        <p:spPr>
          <a:xfrm>
            <a:off x="4943474" y="5440586"/>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Upload Test Data</a:t>
            </a:r>
          </a:p>
        </p:txBody>
      </p:sp>
      <p:sp>
        <p:nvSpPr>
          <p:cNvPr id="28" name="Oval 27">
            <a:extLst>
              <a:ext uri="{FF2B5EF4-FFF2-40B4-BE49-F238E27FC236}">
                <a16:creationId xmlns:a16="http://schemas.microsoft.com/office/drawing/2014/main" id="{1414805A-A4BA-0318-FCCB-D188D9F6DF78}"/>
              </a:ext>
            </a:extLst>
          </p:cNvPr>
          <p:cNvSpPr/>
          <p:nvPr/>
        </p:nvSpPr>
        <p:spPr>
          <a:xfrm>
            <a:off x="1691987" y="5854844"/>
            <a:ext cx="3158836" cy="644236"/>
          </a:xfrm>
          <a:prstGeom prst="ellipse">
            <a:avLst/>
          </a:prstGeom>
          <a:effectLst>
            <a:outerShdw blurRad="50800" dist="38100" dir="18900000" algn="b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tx1"/>
                </a:solidFill>
                <a:latin typeface="Times New Roman" panose="02020603050405020304" pitchFamily="18" charset="0"/>
                <a:cs typeface="Times New Roman" panose="02020603050405020304" pitchFamily="18" charset="0"/>
              </a:rPr>
              <a:t>Predict Genuine or Fake result</a:t>
            </a:r>
          </a:p>
        </p:txBody>
      </p:sp>
      <p:cxnSp>
        <p:nvCxnSpPr>
          <p:cNvPr id="29" name="Straight Connector 28">
            <a:extLst>
              <a:ext uri="{FF2B5EF4-FFF2-40B4-BE49-F238E27FC236}">
                <a16:creationId xmlns:a16="http://schemas.microsoft.com/office/drawing/2014/main" id="{6AA26CFF-42FD-70E0-47A1-D284A96AEA00}"/>
              </a:ext>
            </a:extLst>
          </p:cNvPr>
          <p:cNvCxnSpPr>
            <a:cxnSpLocks/>
            <a:endCxn id="20" idx="2"/>
          </p:cNvCxnSpPr>
          <p:nvPr/>
        </p:nvCxnSpPr>
        <p:spPr>
          <a:xfrm flipH="1" flipV="1">
            <a:off x="1691987" y="1003156"/>
            <a:ext cx="48707" cy="2187587"/>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32" name="Straight Connector 31">
            <a:extLst>
              <a:ext uri="{FF2B5EF4-FFF2-40B4-BE49-F238E27FC236}">
                <a16:creationId xmlns:a16="http://schemas.microsoft.com/office/drawing/2014/main" id="{3D09B4E5-5BDD-8669-E075-C4705E6AB7A0}"/>
              </a:ext>
            </a:extLst>
          </p:cNvPr>
          <p:cNvCxnSpPr>
            <a:cxnSpLocks/>
            <a:endCxn id="21" idx="2"/>
          </p:cNvCxnSpPr>
          <p:nvPr/>
        </p:nvCxnSpPr>
        <p:spPr>
          <a:xfrm flipV="1">
            <a:off x="1741992" y="1331781"/>
            <a:ext cx="3201483" cy="1845362"/>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35" name="Straight Connector 34">
            <a:extLst>
              <a:ext uri="{FF2B5EF4-FFF2-40B4-BE49-F238E27FC236}">
                <a16:creationId xmlns:a16="http://schemas.microsoft.com/office/drawing/2014/main" id="{5EA5DFA5-92A2-B352-BF58-842C960BA542}"/>
              </a:ext>
            </a:extLst>
          </p:cNvPr>
          <p:cNvCxnSpPr>
            <a:cxnSpLocks/>
            <a:endCxn id="22" idx="2"/>
          </p:cNvCxnSpPr>
          <p:nvPr/>
        </p:nvCxnSpPr>
        <p:spPr>
          <a:xfrm flipV="1">
            <a:off x="1758877" y="1816520"/>
            <a:ext cx="6204456" cy="1360623"/>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38" name="Straight Connector 37">
            <a:extLst>
              <a:ext uri="{FF2B5EF4-FFF2-40B4-BE49-F238E27FC236}">
                <a16:creationId xmlns:a16="http://schemas.microsoft.com/office/drawing/2014/main" id="{A1D536D2-A805-AD56-9BBE-9265187DBD77}"/>
              </a:ext>
            </a:extLst>
          </p:cNvPr>
          <p:cNvCxnSpPr>
            <a:cxnSpLocks/>
            <a:endCxn id="23" idx="2"/>
          </p:cNvCxnSpPr>
          <p:nvPr/>
        </p:nvCxnSpPr>
        <p:spPr>
          <a:xfrm flipV="1">
            <a:off x="1769052" y="2567426"/>
            <a:ext cx="7128164" cy="609717"/>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43" name="Straight Connector 42">
            <a:extLst>
              <a:ext uri="{FF2B5EF4-FFF2-40B4-BE49-F238E27FC236}">
                <a16:creationId xmlns:a16="http://schemas.microsoft.com/office/drawing/2014/main" id="{E4A6B7B8-99F2-F0FA-B959-CC805FD97E4F}"/>
              </a:ext>
            </a:extLst>
          </p:cNvPr>
          <p:cNvCxnSpPr>
            <a:cxnSpLocks/>
            <a:endCxn id="24" idx="2"/>
          </p:cNvCxnSpPr>
          <p:nvPr/>
        </p:nvCxnSpPr>
        <p:spPr>
          <a:xfrm>
            <a:off x="1769052" y="3170636"/>
            <a:ext cx="7128164" cy="322118"/>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7D95A121-BE24-4ABF-3E0F-7FEA4284A781}"/>
              </a:ext>
            </a:extLst>
          </p:cNvPr>
          <p:cNvCxnSpPr>
            <a:cxnSpLocks/>
            <a:endCxn id="25" idx="2"/>
          </p:cNvCxnSpPr>
          <p:nvPr/>
        </p:nvCxnSpPr>
        <p:spPr>
          <a:xfrm>
            <a:off x="1740694" y="3183650"/>
            <a:ext cx="6222639" cy="1152496"/>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49" name="Straight Connector 48">
            <a:extLst>
              <a:ext uri="{FF2B5EF4-FFF2-40B4-BE49-F238E27FC236}">
                <a16:creationId xmlns:a16="http://schemas.microsoft.com/office/drawing/2014/main" id="{B5068886-0568-BE76-ABB0-33460B40C691}"/>
              </a:ext>
            </a:extLst>
          </p:cNvPr>
          <p:cNvCxnSpPr>
            <a:cxnSpLocks/>
            <a:endCxn id="26" idx="2"/>
          </p:cNvCxnSpPr>
          <p:nvPr/>
        </p:nvCxnSpPr>
        <p:spPr>
          <a:xfrm>
            <a:off x="1758877" y="3183650"/>
            <a:ext cx="4764016" cy="1857831"/>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52" name="Straight Connector 51">
            <a:extLst>
              <a:ext uri="{FF2B5EF4-FFF2-40B4-BE49-F238E27FC236}">
                <a16:creationId xmlns:a16="http://schemas.microsoft.com/office/drawing/2014/main" id="{6C927646-46C7-5C23-BBEF-4F730C744601}"/>
              </a:ext>
            </a:extLst>
          </p:cNvPr>
          <p:cNvCxnSpPr>
            <a:cxnSpLocks/>
            <a:endCxn id="27" idx="2"/>
          </p:cNvCxnSpPr>
          <p:nvPr/>
        </p:nvCxnSpPr>
        <p:spPr>
          <a:xfrm>
            <a:off x="1750869" y="3170636"/>
            <a:ext cx="3192605" cy="2592068"/>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55" name="Straight Connector 54">
            <a:extLst>
              <a:ext uri="{FF2B5EF4-FFF2-40B4-BE49-F238E27FC236}">
                <a16:creationId xmlns:a16="http://schemas.microsoft.com/office/drawing/2014/main" id="{D78D307D-9E9C-0693-8DEC-73CB1DABA97A}"/>
              </a:ext>
            </a:extLst>
          </p:cNvPr>
          <p:cNvCxnSpPr>
            <a:cxnSpLocks/>
            <a:endCxn id="28" idx="2"/>
          </p:cNvCxnSpPr>
          <p:nvPr/>
        </p:nvCxnSpPr>
        <p:spPr>
          <a:xfrm flipH="1">
            <a:off x="1691987" y="3183650"/>
            <a:ext cx="48707" cy="2993312"/>
          </a:xfrm>
          <a:prstGeom prst="line">
            <a:avLst/>
          </a:prstGeom>
          <a:effectLst>
            <a:outerShdw blurRad="50800" dist="38100" dir="18900000" algn="b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265337337"/>
      </p:ext>
    </p:extLst>
  </p:cSld>
  <p:clrMapOvr>
    <a:masterClrMapping/>
  </p:clrMapOvr>
  <p:transition>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0-#ppt_w/2"/>
                                          </p:val>
                                        </p:tav>
                                        <p:tav tm="100000">
                                          <p:val>
                                            <p:strVal val="#ppt_x"/>
                                          </p:val>
                                        </p:tav>
                                      </p:tavLst>
                                    </p:anim>
                                    <p:anim calcmode="lin" valueType="num">
                                      <p:cBhvr additive="base">
                                        <p:cTn id="24" dur="500" fill="hold"/>
                                        <p:tgtEl>
                                          <p:spTgt spid="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0-#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0-#ppt_w/2"/>
                                          </p:val>
                                        </p:tav>
                                        <p:tav tm="100000">
                                          <p:val>
                                            <p:strVal val="#ppt_x"/>
                                          </p:val>
                                        </p:tav>
                                      </p:tavLst>
                                    </p:anim>
                                    <p:anim calcmode="lin" valueType="num">
                                      <p:cBhvr additive="base">
                                        <p:cTn id="36" dur="50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0-#ppt_w/2"/>
                                          </p:val>
                                        </p:tav>
                                        <p:tav tm="100000">
                                          <p:val>
                                            <p:strVal val="#ppt_x"/>
                                          </p:val>
                                        </p:tav>
                                      </p:tavLst>
                                    </p:anim>
                                    <p:anim calcmode="lin" valueType="num">
                                      <p:cBhvr additive="base">
                                        <p:cTn id="40" dur="500" fill="hold"/>
                                        <p:tgtEl>
                                          <p:spTgt spid="21"/>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0-#ppt_w/2"/>
                                          </p:val>
                                        </p:tav>
                                        <p:tav tm="100000">
                                          <p:val>
                                            <p:strVal val="#ppt_x"/>
                                          </p:val>
                                        </p:tav>
                                      </p:tavLst>
                                    </p:anim>
                                    <p:anim calcmode="lin" valueType="num">
                                      <p:cBhvr additive="base">
                                        <p:cTn id="44" dur="500" fill="hold"/>
                                        <p:tgtEl>
                                          <p:spTgt spid="22"/>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0-#ppt_w/2"/>
                                          </p:val>
                                        </p:tav>
                                        <p:tav tm="100000">
                                          <p:val>
                                            <p:strVal val="#ppt_x"/>
                                          </p:val>
                                        </p:tav>
                                      </p:tavLst>
                                    </p:anim>
                                    <p:anim calcmode="lin" valueType="num">
                                      <p:cBhvr additive="base">
                                        <p:cTn id="48" dur="500" fill="hold"/>
                                        <p:tgtEl>
                                          <p:spTgt spid="23"/>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0-#ppt_w/2"/>
                                          </p:val>
                                        </p:tav>
                                        <p:tav tm="100000">
                                          <p:val>
                                            <p:strVal val="#ppt_x"/>
                                          </p:val>
                                        </p:tav>
                                      </p:tavLst>
                                    </p:anim>
                                    <p:anim calcmode="lin" valueType="num">
                                      <p:cBhvr additive="base">
                                        <p:cTn id="52" dur="500" fill="hold"/>
                                        <p:tgtEl>
                                          <p:spTgt spid="24"/>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additive="base">
                                        <p:cTn id="55" dur="500" fill="hold"/>
                                        <p:tgtEl>
                                          <p:spTgt spid="25"/>
                                        </p:tgtEl>
                                        <p:attrNameLst>
                                          <p:attrName>ppt_x</p:attrName>
                                        </p:attrNameLst>
                                      </p:cBhvr>
                                      <p:tavLst>
                                        <p:tav tm="0">
                                          <p:val>
                                            <p:strVal val="0-#ppt_w/2"/>
                                          </p:val>
                                        </p:tav>
                                        <p:tav tm="100000">
                                          <p:val>
                                            <p:strVal val="#ppt_x"/>
                                          </p:val>
                                        </p:tav>
                                      </p:tavLst>
                                    </p:anim>
                                    <p:anim calcmode="lin" valueType="num">
                                      <p:cBhvr additive="base">
                                        <p:cTn id="56" dur="500" fill="hold"/>
                                        <p:tgtEl>
                                          <p:spTgt spid="25"/>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anim calcmode="lin" valueType="num">
                                      <p:cBhvr additive="base">
                                        <p:cTn id="59" dur="500" fill="hold"/>
                                        <p:tgtEl>
                                          <p:spTgt spid="26"/>
                                        </p:tgtEl>
                                        <p:attrNameLst>
                                          <p:attrName>ppt_x</p:attrName>
                                        </p:attrNameLst>
                                      </p:cBhvr>
                                      <p:tavLst>
                                        <p:tav tm="0">
                                          <p:val>
                                            <p:strVal val="0-#ppt_w/2"/>
                                          </p:val>
                                        </p:tav>
                                        <p:tav tm="100000">
                                          <p:val>
                                            <p:strVal val="#ppt_x"/>
                                          </p:val>
                                        </p:tav>
                                      </p:tavLst>
                                    </p:anim>
                                    <p:anim calcmode="lin" valueType="num">
                                      <p:cBhvr additive="base">
                                        <p:cTn id="60" dur="500" fill="hold"/>
                                        <p:tgtEl>
                                          <p:spTgt spid="26"/>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7"/>
                                        </p:tgtEl>
                                        <p:attrNameLst>
                                          <p:attrName>style.visibility</p:attrName>
                                        </p:attrNameLst>
                                      </p:cBhvr>
                                      <p:to>
                                        <p:strVal val="visible"/>
                                      </p:to>
                                    </p:set>
                                    <p:anim calcmode="lin" valueType="num">
                                      <p:cBhvr additive="base">
                                        <p:cTn id="63" dur="500" fill="hold"/>
                                        <p:tgtEl>
                                          <p:spTgt spid="27"/>
                                        </p:tgtEl>
                                        <p:attrNameLst>
                                          <p:attrName>ppt_x</p:attrName>
                                        </p:attrNameLst>
                                      </p:cBhvr>
                                      <p:tavLst>
                                        <p:tav tm="0">
                                          <p:val>
                                            <p:strVal val="0-#ppt_w/2"/>
                                          </p:val>
                                        </p:tav>
                                        <p:tav tm="100000">
                                          <p:val>
                                            <p:strVal val="#ppt_x"/>
                                          </p:val>
                                        </p:tav>
                                      </p:tavLst>
                                    </p:anim>
                                    <p:anim calcmode="lin" valueType="num">
                                      <p:cBhvr additive="base">
                                        <p:cTn id="64" dur="500" fill="hold"/>
                                        <p:tgtEl>
                                          <p:spTgt spid="27"/>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 calcmode="lin" valueType="num">
                                      <p:cBhvr additive="base">
                                        <p:cTn id="67" dur="500" fill="hold"/>
                                        <p:tgtEl>
                                          <p:spTgt spid="28"/>
                                        </p:tgtEl>
                                        <p:attrNameLst>
                                          <p:attrName>ppt_x</p:attrName>
                                        </p:attrNameLst>
                                      </p:cBhvr>
                                      <p:tavLst>
                                        <p:tav tm="0">
                                          <p:val>
                                            <p:strVal val="0-#ppt_w/2"/>
                                          </p:val>
                                        </p:tav>
                                        <p:tav tm="100000">
                                          <p:val>
                                            <p:strVal val="#ppt_x"/>
                                          </p:val>
                                        </p:tav>
                                      </p:tavLst>
                                    </p:anim>
                                    <p:anim calcmode="lin" valueType="num">
                                      <p:cBhvr additive="base">
                                        <p:cTn id="68" dur="500" fill="hold"/>
                                        <p:tgtEl>
                                          <p:spTgt spid="28"/>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additive="base">
                                        <p:cTn id="71" dur="500" fill="hold"/>
                                        <p:tgtEl>
                                          <p:spTgt spid="29"/>
                                        </p:tgtEl>
                                        <p:attrNameLst>
                                          <p:attrName>ppt_x</p:attrName>
                                        </p:attrNameLst>
                                      </p:cBhvr>
                                      <p:tavLst>
                                        <p:tav tm="0">
                                          <p:val>
                                            <p:strVal val="0-#ppt_w/2"/>
                                          </p:val>
                                        </p:tav>
                                        <p:tav tm="100000">
                                          <p:val>
                                            <p:strVal val="#ppt_x"/>
                                          </p:val>
                                        </p:tav>
                                      </p:tavLst>
                                    </p:anim>
                                    <p:anim calcmode="lin" valueType="num">
                                      <p:cBhvr additive="base">
                                        <p:cTn id="72" dur="500" fill="hold"/>
                                        <p:tgtEl>
                                          <p:spTgt spid="29"/>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32"/>
                                        </p:tgtEl>
                                        <p:attrNameLst>
                                          <p:attrName>style.visibility</p:attrName>
                                        </p:attrNameLst>
                                      </p:cBhvr>
                                      <p:to>
                                        <p:strVal val="visible"/>
                                      </p:to>
                                    </p:set>
                                    <p:anim calcmode="lin" valueType="num">
                                      <p:cBhvr additive="base">
                                        <p:cTn id="75" dur="500" fill="hold"/>
                                        <p:tgtEl>
                                          <p:spTgt spid="32"/>
                                        </p:tgtEl>
                                        <p:attrNameLst>
                                          <p:attrName>ppt_x</p:attrName>
                                        </p:attrNameLst>
                                      </p:cBhvr>
                                      <p:tavLst>
                                        <p:tav tm="0">
                                          <p:val>
                                            <p:strVal val="0-#ppt_w/2"/>
                                          </p:val>
                                        </p:tav>
                                        <p:tav tm="100000">
                                          <p:val>
                                            <p:strVal val="#ppt_x"/>
                                          </p:val>
                                        </p:tav>
                                      </p:tavLst>
                                    </p:anim>
                                    <p:anim calcmode="lin" valueType="num">
                                      <p:cBhvr additive="base">
                                        <p:cTn id="76" dur="500" fill="hold"/>
                                        <p:tgtEl>
                                          <p:spTgt spid="32"/>
                                        </p:tgtEl>
                                        <p:attrNameLst>
                                          <p:attrName>ppt_y</p:attrName>
                                        </p:attrNameLst>
                                      </p:cBhvr>
                                      <p:tavLst>
                                        <p:tav tm="0">
                                          <p:val>
                                            <p:strVal val="#ppt_y"/>
                                          </p:val>
                                        </p:tav>
                                        <p:tav tm="100000">
                                          <p:val>
                                            <p:strVal val="#ppt_y"/>
                                          </p:val>
                                        </p:tav>
                                      </p:tavLst>
                                    </p:anim>
                                  </p:childTnLst>
                                </p:cTn>
                              </p:par>
                              <p:par>
                                <p:cTn id="77" presetID="2" presetClass="entr" presetSubtype="8" fill="hold" nodeType="withEffect">
                                  <p:stCondLst>
                                    <p:cond delay="0"/>
                                  </p:stCondLst>
                                  <p:childTnLst>
                                    <p:set>
                                      <p:cBhvr>
                                        <p:cTn id="78" dur="1" fill="hold">
                                          <p:stCondLst>
                                            <p:cond delay="0"/>
                                          </p:stCondLst>
                                        </p:cTn>
                                        <p:tgtEl>
                                          <p:spTgt spid="35"/>
                                        </p:tgtEl>
                                        <p:attrNameLst>
                                          <p:attrName>style.visibility</p:attrName>
                                        </p:attrNameLst>
                                      </p:cBhvr>
                                      <p:to>
                                        <p:strVal val="visible"/>
                                      </p:to>
                                    </p:set>
                                    <p:anim calcmode="lin" valueType="num">
                                      <p:cBhvr additive="base">
                                        <p:cTn id="79" dur="500" fill="hold"/>
                                        <p:tgtEl>
                                          <p:spTgt spid="35"/>
                                        </p:tgtEl>
                                        <p:attrNameLst>
                                          <p:attrName>ppt_x</p:attrName>
                                        </p:attrNameLst>
                                      </p:cBhvr>
                                      <p:tavLst>
                                        <p:tav tm="0">
                                          <p:val>
                                            <p:strVal val="0-#ppt_w/2"/>
                                          </p:val>
                                        </p:tav>
                                        <p:tav tm="100000">
                                          <p:val>
                                            <p:strVal val="#ppt_x"/>
                                          </p:val>
                                        </p:tav>
                                      </p:tavLst>
                                    </p:anim>
                                    <p:anim calcmode="lin" valueType="num">
                                      <p:cBhvr additive="base">
                                        <p:cTn id="80" dur="500" fill="hold"/>
                                        <p:tgtEl>
                                          <p:spTgt spid="35"/>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additive="base">
                                        <p:cTn id="83" dur="500" fill="hold"/>
                                        <p:tgtEl>
                                          <p:spTgt spid="38"/>
                                        </p:tgtEl>
                                        <p:attrNameLst>
                                          <p:attrName>ppt_x</p:attrName>
                                        </p:attrNameLst>
                                      </p:cBhvr>
                                      <p:tavLst>
                                        <p:tav tm="0">
                                          <p:val>
                                            <p:strVal val="0-#ppt_w/2"/>
                                          </p:val>
                                        </p:tav>
                                        <p:tav tm="100000">
                                          <p:val>
                                            <p:strVal val="#ppt_x"/>
                                          </p:val>
                                        </p:tav>
                                      </p:tavLst>
                                    </p:anim>
                                    <p:anim calcmode="lin" valueType="num">
                                      <p:cBhvr additive="base">
                                        <p:cTn id="84" dur="500" fill="hold"/>
                                        <p:tgtEl>
                                          <p:spTgt spid="38"/>
                                        </p:tgtEl>
                                        <p:attrNameLst>
                                          <p:attrName>ppt_y</p:attrName>
                                        </p:attrNameLst>
                                      </p:cBhvr>
                                      <p:tavLst>
                                        <p:tav tm="0">
                                          <p:val>
                                            <p:strVal val="#ppt_y"/>
                                          </p:val>
                                        </p:tav>
                                        <p:tav tm="100000">
                                          <p:val>
                                            <p:strVal val="#ppt_y"/>
                                          </p:val>
                                        </p:tav>
                                      </p:tavLst>
                                    </p:anim>
                                  </p:childTnLst>
                                </p:cTn>
                              </p:par>
                              <p:par>
                                <p:cTn id="85" presetID="2" presetClass="entr" presetSubtype="8" fill="hold" nodeType="withEffect">
                                  <p:stCondLst>
                                    <p:cond delay="0"/>
                                  </p:stCondLst>
                                  <p:childTnLst>
                                    <p:set>
                                      <p:cBhvr>
                                        <p:cTn id="86" dur="1" fill="hold">
                                          <p:stCondLst>
                                            <p:cond delay="0"/>
                                          </p:stCondLst>
                                        </p:cTn>
                                        <p:tgtEl>
                                          <p:spTgt spid="43"/>
                                        </p:tgtEl>
                                        <p:attrNameLst>
                                          <p:attrName>style.visibility</p:attrName>
                                        </p:attrNameLst>
                                      </p:cBhvr>
                                      <p:to>
                                        <p:strVal val="visible"/>
                                      </p:to>
                                    </p:set>
                                    <p:anim calcmode="lin" valueType="num">
                                      <p:cBhvr additive="base">
                                        <p:cTn id="87" dur="500" fill="hold"/>
                                        <p:tgtEl>
                                          <p:spTgt spid="43"/>
                                        </p:tgtEl>
                                        <p:attrNameLst>
                                          <p:attrName>ppt_x</p:attrName>
                                        </p:attrNameLst>
                                      </p:cBhvr>
                                      <p:tavLst>
                                        <p:tav tm="0">
                                          <p:val>
                                            <p:strVal val="0-#ppt_w/2"/>
                                          </p:val>
                                        </p:tav>
                                        <p:tav tm="100000">
                                          <p:val>
                                            <p:strVal val="#ppt_x"/>
                                          </p:val>
                                        </p:tav>
                                      </p:tavLst>
                                    </p:anim>
                                    <p:anim calcmode="lin" valueType="num">
                                      <p:cBhvr additive="base">
                                        <p:cTn id="88" dur="500" fill="hold"/>
                                        <p:tgtEl>
                                          <p:spTgt spid="43"/>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0"/>
                                  </p:stCondLst>
                                  <p:childTnLst>
                                    <p:set>
                                      <p:cBhvr>
                                        <p:cTn id="90" dur="1" fill="hold">
                                          <p:stCondLst>
                                            <p:cond delay="0"/>
                                          </p:stCondLst>
                                        </p:cTn>
                                        <p:tgtEl>
                                          <p:spTgt spid="46"/>
                                        </p:tgtEl>
                                        <p:attrNameLst>
                                          <p:attrName>style.visibility</p:attrName>
                                        </p:attrNameLst>
                                      </p:cBhvr>
                                      <p:to>
                                        <p:strVal val="visible"/>
                                      </p:to>
                                    </p:set>
                                    <p:anim calcmode="lin" valueType="num">
                                      <p:cBhvr additive="base">
                                        <p:cTn id="91" dur="500" fill="hold"/>
                                        <p:tgtEl>
                                          <p:spTgt spid="46"/>
                                        </p:tgtEl>
                                        <p:attrNameLst>
                                          <p:attrName>ppt_x</p:attrName>
                                        </p:attrNameLst>
                                      </p:cBhvr>
                                      <p:tavLst>
                                        <p:tav tm="0">
                                          <p:val>
                                            <p:strVal val="0-#ppt_w/2"/>
                                          </p:val>
                                        </p:tav>
                                        <p:tav tm="100000">
                                          <p:val>
                                            <p:strVal val="#ppt_x"/>
                                          </p:val>
                                        </p:tav>
                                      </p:tavLst>
                                    </p:anim>
                                    <p:anim calcmode="lin" valueType="num">
                                      <p:cBhvr additive="base">
                                        <p:cTn id="92" dur="500" fill="hold"/>
                                        <p:tgtEl>
                                          <p:spTgt spid="46"/>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stCondLst>
                                    <p:cond delay="0"/>
                                  </p:stCondLst>
                                  <p:childTnLst>
                                    <p:set>
                                      <p:cBhvr>
                                        <p:cTn id="94" dur="1" fill="hold">
                                          <p:stCondLst>
                                            <p:cond delay="0"/>
                                          </p:stCondLst>
                                        </p:cTn>
                                        <p:tgtEl>
                                          <p:spTgt spid="49"/>
                                        </p:tgtEl>
                                        <p:attrNameLst>
                                          <p:attrName>style.visibility</p:attrName>
                                        </p:attrNameLst>
                                      </p:cBhvr>
                                      <p:to>
                                        <p:strVal val="visible"/>
                                      </p:to>
                                    </p:set>
                                    <p:anim calcmode="lin" valueType="num">
                                      <p:cBhvr additive="base">
                                        <p:cTn id="95" dur="500" fill="hold"/>
                                        <p:tgtEl>
                                          <p:spTgt spid="49"/>
                                        </p:tgtEl>
                                        <p:attrNameLst>
                                          <p:attrName>ppt_x</p:attrName>
                                        </p:attrNameLst>
                                      </p:cBhvr>
                                      <p:tavLst>
                                        <p:tav tm="0">
                                          <p:val>
                                            <p:strVal val="0-#ppt_w/2"/>
                                          </p:val>
                                        </p:tav>
                                        <p:tav tm="100000">
                                          <p:val>
                                            <p:strVal val="#ppt_x"/>
                                          </p:val>
                                        </p:tav>
                                      </p:tavLst>
                                    </p:anim>
                                    <p:anim calcmode="lin" valueType="num">
                                      <p:cBhvr additive="base">
                                        <p:cTn id="96" dur="500" fill="hold"/>
                                        <p:tgtEl>
                                          <p:spTgt spid="49"/>
                                        </p:tgtEl>
                                        <p:attrNameLst>
                                          <p:attrName>ppt_y</p:attrName>
                                        </p:attrNameLst>
                                      </p:cBhvr>
                                      <p:tavLst>
                                        <p:tav tm="0">
                                          <p:val>
                                            <p:strVal val="#ppt_y"/>
                                          </p:val>
                                        </p:tav>
                                        <p:tav tm="100000">
                                          <p:val>
                                            <p:strVal val="#ppt_y"/>
                                          </p:val>
                                        </p:tav>
                                      </p:tavLst>
                                    </p:anim>
                                  </p:childTnLst>
                                </p:cTn>
                              </p:par>
                              <p:par>
                                <p:cTn id="97" presetID="2" presetClass="entr" presetSubtype="8" fill="hold" nodeType="withEffect">
                                  <p:stCondLst>
                                    <p:cond delay="0"/>
                                  </p:stCondLst>
                                  <p:childTnLst>
                                    <p:set>
                                      <p:cBhvr>
                                        <p:cTn id="98" dur="1" fill="hold">
                                          <p:stCondLst>
                                            <p:cond delay="0"/>
                                          </p:stCondLst>
                                        </p:cTn>
                                        <p:tgtEl>
                                          <p:spTgt spid="52"/>
                                        </p:tgtEl>
                                        <p:attrNameLst>
                                          <p:attrName>style.visibility</p:attrName>
                                        </p:attrNameLst>
                                      </p:cBhvr>
                                      <p:to>
                                        <p:strVal val="visible"/>
                                      </p:to>
                                    </p:set>
                                    <p:anim calcmode="lin" valueType="num">
                                      <p:cBhvr additive="base">
                                        <p:cTn id="99" dur="500" fill="hold"/>
                                        <p:tgtEl>
                                          <p:spTgt spid="52"/>
                                        </p:tgtEl>
                                        <p:attrNameLst>
                                          <p:attrName>ppt_x</p:attrName>
                                        </p:attrNameLst>
                                      </p:cBhvr>
                                      <p:tavLst>
                                        <p:tav tm="0">
                                          <p:val>
                                            <p:strVal val="0-#ppt_w/2"/>
                                          </p:val>
                                        </p:tav>
                                        <p:tav tm="100000">
                                          <p:val>
                                            <p:strVal val="#ppt_x"/>
                                          </p:val>
                                        </p:tav>
                                      </p:tavLst>
                                    </p:anim>
                                    <p:anim calcmode="lin" valueType="num">
                                      <p:cBhvr additive="base">
                                        <p:cTn id="100" dur="500" fill="hold"/>
                                        <p:tgtEl>
                                          <p:spTgt spid="52"/>
                                        </p:tgtEl>
                                        <p:attrNameLst>
                                          <p:attrName>ppt_y</p:attrName>
                                        </p:attrNameLst>
                                      </p:cBhvr>
                                      <p:tavLst>
                                        <p:tav tm="0">
                                          <p:val>
                                            <p:strVal val="#ppt_y"/>
                                          </p:val>
                                        </p:tav>
                                        <p:tav tm="100000">
                                          <p:val>
                                            <p:strVal val="#ppt_y"/>
                                          </p:val>
                                        </p:tav>
                                      </p:tavLst>
                                    </p:anim>
                                  </p:childTnLst>
                                </p:cTn>
                              </p:par>
                              <p:par>
                                <p:cTn id="101" presetID="2" presetClass="entr" presetSubtype="8" fill="hold" nodeType="withEffect">
                                  <p:stCondLst>
                                    <p:cond delay="0"/>
                                  </p:stCondLst>
                                  <p:childTnLst>
                                    <p:set>
                                      <p:cBhvr>
                                        <p:cTn id="102" dur="1" fill="hold">
                                          <p:stCondLst>
                                            <p:cond delay="0"/>
                                          </p:stCondLst>
                                        </p:cTn>
                                        <p:tgtEl>
                                          <p:spTgt spid="55"/>
                                        </p:tgtEl>
                                        <p:attrNameLst>
                                          <p:attrName>style.visibility</p:attrName>
                                        </p:attrNameLst>
                                      </p:cBhvr>
                                      <p:to>
                                        <p:strVal val="visible"/>
                                      </p:to>
                                    </p:set>
                                    <p:anim calcmode="lin" valueType="num">
                                      <p:cBhvr additive="base">
                                        <p:cTn id="103" dur="500" fill="hold"/>
                                        <p:tgtEl>
                                          <p:spTgt spid="55"/>
                                        </p:tgtEl>
                                        <p:attrNameLst>
                                          <p:attrName>ppt_x</p:attrName>
                                        </p:attrNameLst>
                                      </p:cBhvr>
                                      <p:tavLst>
                                        <p:tav tm="0">
                                          <p:val>
                                            <p:strVal val="0-#ppt_w/2"/>
                                          </p:val>
                                        </p:tav>
                                        <p:tav tm="100000">
                                          <p:val>
                                            <p:strVal val="#ppt_x"/>
                                          </p:val>
                                        </p:tav>
                                      </p:tavLst>
                                    </p:anim>
                                    <p:anim calcmode="lin" valueType="num">
                                      <p:cBhvr additive="base">
                                        <p:cTn id="104" dur="5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animBg="1"/>
      <p:bldP spid="20" grpId="0" animBg="1"/>
      <p:bldP spid="21" grpId="0" animBg="1"/>
      <p:bldP spid="22" grpId="0" animBg="1"/>
      <p:bldP spid="23" grpId="0" animBg="1"/>
      <p:bldP spid="24" grpId="0" animBg="1"/>
      <p:bldP spid="25" grpId="0" animBg="1"/>
      <p:bldP spid="26" grpId="0" animBg="1"/>
      <p:bldP spid="27" grpId="0" animBg="1"/>
      <p:bldP spid="2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59E9F-D0F3-8965-E43F-9B4C72442917}"/>
              </a:ext>
            </a:extLst>
          </p:cNvPr>
          <p:cNvSpPr>
            <a:spLocks noGrp="1"/>
          </p:cNvSpPr>
          <p:nvPr>
            <p:ph type="title"/>
          </p:nvPr>
        </p:nvSpPr>
        <p:spPr>
          <a:xfrm>
            <a:off x="838200" y="0"/>
            <a:ext cx="10515600" cy="681037"/>
          </a:xfrm>
        </p:spPr>
        <p:txBody>
          <a:bodyPr>
            <a:normAutofit/>
          </a:bodyPr>
          <a:lstStyle/>
          <a:p>
            <a:pPr marL="342900" indent="-342900" algn="ctr">
              <a:buFont typeface="Wingdings" panose="05000000000000000000" pitchFamily="2" charset="2"/>
              <a:buChar char="§"/>
            </a:pPr>
            <a:r>
              <a:rPr lang="en-IN" sz="2400" b="1" dirty="0">
                <a:latin typeface="Times New Roman" panose="02020603050405020304" pitchFamily="18" charset="0"/>
                <a:cs typeface="Times New Roman" panose="02020603050405020304" pitchFamily="18" charset="0"/>
              </a:rPr>
              <a:t>Sequence Diagram</a:t>
            </a:r>
          </a:p>
        </p:txBody>
      </p:sp>
      <p:pic>
        <p:nvPicPr>
          <p:cNvPr id="15" name="Content Placeholder 14">
            <a:extLst>
              <a:ext uri="{FF2B5EF4-FFF2-40B4-BE49-F238E27FC236}">
                <a16:creationId xmlns:a16="http://schemas.microsoft.com/office/drawing/2014/main" id="{52CAA123-BC41-250F-904D-2C82FD2C74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12128" y="681037"/>
            <a:ext cx="5953990" cy="6053494"/>
          </a:xfrm>
        </p:spPr>
      </p:pic>
    </p:spTree>
    <p:extLst>
      <p:ext uri="{BB962C8B-B14F-4D97-AF65-F5344CB8AC3E}">
        <p14:creationId xmlns:p14="http://schemas.microsoft.com/office/powerpoint/2010/main" val="3595414550"/>
      </p:ext>
    </p:extLst>
  </p:cSld>
  <p:clrMapOvr>
    <a:masterClrMapping/>
  </p:clrMapOvr>
  <mc:AlternateContent xmlns:mc="http://schemas.openxmlformats.org/markup-compatibility/2006" xmlns:p14="http://schemas.microsoft.com/office/powerpoint/2010/main">
    <mc:Choice Requires="p14">
      <p:transition p14:dur="250">
        <p:cover/>
      </p:transition>
    </mc:Choice>
    <mc:Fallback xmlns="">
      <p:transition>
        <p:cov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0-#ppt_w/2"/>
                                          </p:val>
                                        </p:tav>
                                        <p:tav tm="100000">
                                          <p:val>
                                            <p:strVal val="#ppt_x"/>
                                          </p:val>
                                        </p:tav>
                                      </p:tavLst>
                                    </p:anim>
                                    <p:anim calcmode="lin" valueType="num">
                                      <p:cBhvr additive="base">
                                        <p:cTn id="8" dur="25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E5E51-888C-7233-3B50-8EBE0071C791}"/>
              </a:ext>
            </a:extLst>
          </p:cNvPr>
          <p:cNvSpPr>
            <a:spLocks noGrp="1"/>
          </p:cNvSpPr>
          <p:nvPr>
            <p:ph type="title"/>
          </p:nvPr>
        </p:nvSpPr>
        <p:spPr>
          <a:xfrm>
            <a:off x="644236" y="119928"/>
            <a:ext cx="10515600" cy="561109"/>
          </a:xfrm>
        </p:spPr>
        <p:txBody>
          <a:bodyPr>
            <a:normAutofit/>
          </a:bodyPr>
          <a:lstStyle/>
          <a:p>
            <a:pPr algn="ctr"/>
            <a:r>
              <a:rPr lang="en-IN" sz="2800" b="1" dirty="0">
                <a:latin typeface="Times New Roman" panose="02020603050405020304" pitchFamily="18" charset="0"/>
                <a:cs typeface="Times New Roman" panose="02020603050405020304" pitchFamily="18" charset="0"/>
              </a:rPr>
              <a:t>Form Design</a:t>
            </a:r>
          </a:p>
        </p:txBody>
      </p:sp>
      <p:sp>
        <p:nvSpPr>
          <p:cNvPr id="3" name="Content Placeholder 2">
            <a:extLst>
              <a:ext uri="{FF2B5EF4-FFF2-40B4-BE49-F238E27FC236}">
                <a16:creationId xmlns:a16="http://schemas.microsoft.com/office/drawing/2014/main" id="{08BCB3A1-BAD5-F2C5-EC65-4E134B91CD4A}"/>
              </a:ext>
            </a:extLst>
          </p:cNvPr>
          <p:cNvSpPr>
            <a:spLocks noGrp="1"/>
          </p:cNvSpPr>
          <p:nvPr>
            <p:ph idx="1"/>
          </p:nvPr>
        </p:nvSpPr>
        <p:spPr>
          <a:xfrm>
            <a:off x="644236" y="831273"/>
            <a:ext cx="10709564" cy="5345690"/>
          </a:xfrm>
        </p:spPr>
        <p:txBody>
          <a:bodyPr>
            <a:normAutofit/>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HOME</a:t>
            </a:r>
          </a:p>
          <a:p>
            <a:pPr marL="0" indent="0">
              <a:buNone/>
            </a:pPr>
            <a:endParaRPr lang="en-IN" sz="2000" b="1"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D8D474C5-8F8F-63EA-DE28-DE5B377F9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3491" y="939387"/>
            <a:ext cx="9400309" cy="4979226"/>
          </a:xfrm>
          <a:prstGeom prst="rect">
            <a:avLst/>
          </a:prstGeom>
        </p:spPr>
      </p:pic>
    </p:spTree>
    <p:extLst>
      <p:ext uri="{BB962C8B-B14F-4D97-AF65-F5344CB8AC3E}">
        <p14:creationId xmlns:p14="http://schemas.microsoft.com/office/powerpoint/2010/main" val="4204086413"/>
      </p:ext>
    </p:extLst>
  </p:cSld>
  <p:clrMapOvr>
    <a:masterClrMapping/>
  </p:clrMapOvr>
  <p:transition>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C97D37-8FEF-8CE3-D093-B0D18A440D10}"/>
              </a:ext>
            </a:extLst>
          </p:cNvPr>
          <p:cNvSpPr>
            <a:spLocks noGrp="1"/>
          </p:cNvSpPr>
          <p:nvPr>
            <p:ph idx="1"/>
          </p:nvPr>
        </p:nvSpPr>
        <p:spPr>
          <a:xfrm>
            <a:off x="135082" y="135082"/>
            <a:ext cx="11939154" cy="6598227"/>
          </a:xfrm>
        </p:spPr>
        <p:txBody>
          <a:bodyPr>
            <a:normAutofit/>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Registration Page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7013449-B3ED-2426-328F-748301F90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8466" y="833401"/>
            <a:ext cx="9752543" cy="5191198"/>
          </a:xfrm>
          <a:prstGeom prst="rect">
            <a:avLst/>
          </a:prstGeom>
        </p:spPr>
      </p:pic>
    </p:spTree>
    <p:extLst>
      <p:ext uri="{BB962C8B-B14F-4D97-AF65-F5344CB8AC3E}">
        <p14:creationId xmlns:p14="http://schemas.microsoft.com/office/powerpoint/2010/main" val="1147924280"/>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613521A-904C-26D3-A1CA-52E1B5BE0345}"/>
              </a:ext>
            </a:extLst>
          </p:cNvPr>
          <p:cNvSpPr/>
          <p:nvPr/>
        </p:nvSpPr>
        <p:spPr>
          <a:xfrm>
            <a:off x="873983" y="2312706"/>
            <a:ext cx="10691099" cy="2123658"/>
          </a:xfrm>
          <a:prstGeom prst="rect">
            <a:avLst/>
          </a:prstGeom>
          <a:noFill/>
        </p:spPr>
        <p:txBody>
          <a:bodyPr wrap="square" lIns="91440" tIns="45720" rIns="91440" bIns="45720">
            <a:spAutoFit/>
          </a:bodyPr>
          <a:lstStyle/>
          <a:p>
            <a:pPr algn="ctr"/>
            <a:r>
              <a:rPr lang="en-US" sz="6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FAKE CURRENCY DETECTION USING MACHINE LEARNING</a:t>
            </a:r>
          </a:p>
        </p:txBody>
      </p:sp>
    </p:spTree>
    <p:extLst>
      <p:ext uri="{BB962C8B-B14F-4D97-AF65-F5344CB8AC3E}">
        <p14:creationId xmlns:p14="http://schemas.microsoft.com/office/powerpoint/2010/main" val="406775556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E4E1D5-E14F-F79F-675A-1124BFD3C944}"/>
              </a:ext>
            </a:extLst>
          </p:cNvPr>
          <p:cNvSpPr>
            <a:spLocks noGrp="1"/>
          </p:cNvSpPr>
          <p:nvPr>
            <p:ph idx="1"/>
          </p:nvPr>
        </p:nvSpPr>
        <p:spPr>
          <a:xfrm>
            <a:off x="72735" y="228600"/>
            <a:ext cx="12032673" cy="6525491"/>
          </a:xfrm>
        </p:spPr>
        <p:txBody>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Login Page</a:t>
            </a:r>
            <a:endParaRPr lang="en-IN" sz="2800" b="1" dirty="0">
              <a:latin typeface="Times New Roman" panose="02020603050405020304" pitchFamily="18" charset="0"/>
              <a:cs typeface="Times New Roman" panose="02020603050405020304" pitchFamily="18" charset="0"/>
            </a:endParaRPr>
          </a:p>
          <a:p>
            <a:pPr marL="0" indent="0">
              <a:buNone/>
            </a:pPr>
            <a:endParaRPr lang="en-IN" sz="2800" b="1" dirty="0">
              <a:latin typeface="Times New Roman" panose="02020603050405020304" pitchFamily="18" charset="0"/>
              <a:cs typeface="Times New Roman" panose="02020603050405020304" pitchFamily="18" charset="0"/>
            </a:endParaRPr>
          </a:p>
          <a:p>
            <a:pPr marL="0" indent="0">
              <a:buNone/>
            </a:pPr>
            <a:endParaRPr lang="en-IN" sz="2800" b="1" dirty="0">
              <a:latin typeface="Times New Roman" panose="02020603050405020304" pitchFamily="18" charset="0"/>
              <a:cs typeface="Times New Roman" panose="02020603050405020304" pitchFamily="18" charset="0"/>
            </a:endParaRPr>
          </a:p>
          <a:p>
            <a:pPr marL="0" indent="0">
              <a:buNone/>
            </a:pPr>
            <a:endParaRPr lang="en-IN" dirty="0"/>
          </a:p>
        </p:txBody>
      </p:sp>
      <p:pic>
        <p:nvPicPr>
          <p:cNvPr id="5" name="Picture 4">
            <a:extLst>
              <a:ext uri="{FF2B5EF4-FFF2-40B4-BE49-F238E27FC236}">
                <a16:creationId xmlns:a16="http://schemas.microsoft.com/office/drawing/2014/main" id="{3030CC71-7438-D6CD-9599-E25188BA13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0945" y="862444"/>
            <a:ext cx="10003973" cy="5325031"/>
          </a:xfrm>
          <a:prstGeom prst="rect">
            <a:avLst/>
          </a:prstGeom>
        </p:spPr>
      </p:pic>
    </p:spTree>
    <p:extLst>
      <p:ext uri="{BB962C8B-B14F-4D97-AF65-F5344CB8AC3E}">
        <p14:creationId xmlns:p14="http://schemas.microsoft.com/office/powerpoint/2010/main" val="1200381829"/>
      </p:ext>
    </p:extLst>
  </p:cSld>
  <p:clrMapOvr>
    <a:masterClrMapping/>
  </p:clrMapOvr>
  <p:transition>
    <p:strips dir="l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9E6728-3C44-D106-0C98-ADBE6685A4E5}"/>
              </a:ext>
            </a:extLst>
          </p:cNvPr>
          <p:cNvSpPr>
            <a:spLocks noGrp="1"/>
          </p:cNvSpPr>
          <p:nvPr>
            <p:ph idx="1"/>
          </p:nvPr>
        </p:nvSpPr>
        <p:spPr>
          <a:xfrm>
            <a:off x="135082" y="280554"/>
            <a:ext cx="11959936" cy="6463145"/>
          </a:xfrm>
        </p:spPr>
        <p:txBody>
          <a:body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User Home Page</a:t>
            </a:r>
          </a:p>
          <a:p>
            <a:pPr marL="0" indent="0">
              <a:buNone/>
            </a:pPr>
            <a:endParaRPr lang="en-IN" sz="28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2CFA1A5-91DC-650D-7F14-86226A371A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3780" y="715240"/>
            <a:ext cx="10330605" cy="5488134"/>
          </a:xfrm>
          <a:prstGeom prst="rect">
            <a:avLst/>
          </a:prstGeom>
        </p:spPr>
      </p:pic>
    </p:spTree>
    <p:extLst>
      <p:ext uri="{BB962C8B-B14F-4D97-AF65-F5344CB8AC3E}">
        <p14:creationId xmlns:p14="http://schemas.microsoft.com/office/powerpoint/2010/main" val="2182939338"/>
      </p:ext>
    </p:extLst>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EEBD4C3-8B33-3D65-DEDE-0EC3AE6291E7}"/>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Upload Dataset</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A1D79EA9-E6F7-9D6B-8266-3332403F09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0591" y="670213"/>
            <a:ext cx="9809018" cy="5517573"/>
          </a:xfrm>
          <a:prstGeom prst="rect">
            <a:avLst/>
          </a:prstGeom>
        </p:spPr>
      </p:pic>
    </p:spTree>
    <p:extLst>
      <p:ext uri="{BB962C8B-B14F-4D97-AF65-F5344CB8AC3E}">
        <p14:creationId xmlns:p14="http://schemas.microsoft.com/office/powerpoint/2010/main" val="486105937"/>
      </p:ext>
    </p:extLst>
  </p:cSld>
  <p:clrMapOvr>
    <a:masterClrMapping/>
  </p:clrMapOvr>
  <p:transition>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062F14E-C799-1295-CCE1-DF81BD3A394B}"/>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Classification</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9D1A961-9A5B-81AA-3F12-61E2381CE4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2935" y="657306"/>
            <a:ext cx="9854912" cy="5543388"/>
          </a:xfrm>
          <a:prstGeom prst="rect">
            <a:avLst/>
          </a:prstGeom>
        </p:spPr>
      </p:pic>
    </p:spTree>
    <p:extLst>
      <p:ext uri="{BB962C8B-B14F-4D97-AF65-F5344CB8AC3E}">
        <p14:creationId xmlns:p14="http://schemas.microsoft.com/office/powerpoint/2010/main" val="3756697342"/>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C824683-0A51-130D-E436-32AA2D5696CF}"/>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Extracted Features</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00B0E63-F955-2F8C-1539-D13A0AF25D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9646" y="703335"/>
            <a:ext cx="10442864" cy="5874111"/>
          </a:xfrm>
          <a:prstGeom prst="rect">
            <a:avLst/>
          </a:prstGeom>
        </p:spPr>
      </p:pic>
    </p:spTree>
    <p:extLst>
      <p:ext uri="{BB962C8B-B14F-4D97-AF65-F5344CB8AC3E}">
        <p14:creationId xmlns:p14="http://schemas.microsoft.com/office/powerpoint/2010/main" val="2621179462"/>
      </p:ext>
    </p:extLst>
  </p:cSld>
  <p:clrMapOvr>
    <a:masterClrMapping/>
  </p:clrMapOvr>
  <p:transition>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0BCD905-B846-1AC9-22AA-B7E4F7116EF3}"/>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Pre-Process Dataset</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DCD00D7-CCAE-EB78-76FE-B286D570B2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1208" y="716972"/>
            <a:ext cx="10235046" cy="5757213"/>
          </a:xfrm>
          <a:prstGeom prst="rect">
            <a:avLst/>
          </a:prstGeom>
        </p:spPr>
      </p:pic>
    </p:spTree>
    <p:extLst>
      <p:ext uri="{BB962C8B-B14F-4D97-AF65-F5344CB8AC3E}">
        <p14:creationId xmlns:p14="http://schemas.microsoft.com/office/powerpoint/2010/main" val="1437897491"/>
      </p:ext>
    </p:extLst>
  </p:cSld>
  <p:clrMapOvr>
    <a:masterClrMapping/>
  </p:clrMapOvr>
  <p:transition>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AC0FED7-FBF1-2CA0-2D63-8579420151A4}"/>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Algorithm’s Evaluation</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1123F01-F649-D5F4-64C3-013A65BF5E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946" y="820881"/>
            <a:ext cx="10067638" cy="5663046"/>
          </a:xfrm>
          <a:prstGeom prst="rect">
            <a:avLst/>
          </a:prstGeom>
        </p:spPr>
      </p:pic>
    </p:spTree>
    <p:extLst>
      <p:ext uri="{BB962C8B-B14F-4D97-AF65-F5344CB8AC3E}">
        <p14:creationId xmlns:p14="http://schemas.microsoft.com/office/powerpoint/2010/main" val="32760028"/>
      </p:ext>
    </p:extLst>
  </p:cSld>
  <p:clrMapOvr>
    <a:masterClrMapping/>
  </p:clrMapOvr>
  <p:transition>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80FD25-E94E-4C6D-1FAA-9027FB660231}"/>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Algorithm’s Performance</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2073DF76-8F9B-6E8A-B541-75E8211CBF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7856" y="803022"/>
            <a:ext cx="10025498" cy="5639342"/>
          </a:xfrm>
          <a:prstGeom prst="rect">
            <a:avLst/>
          </a:prstGeom>
        </p:spPr>
      </p:pic>
    </p:spTree>
    <p:extLst>
      <p:ext uri="{BB962C8B-B14F-4D97-AF65-F5344CB8AC3E}">
        <p14:creationId xmlns:p14="http://schemas.microsoft.com/office/powerpoint/2010/main" val="1367501118"/>
      </p:ext>
    </p:extLst>
  </p:cSld>
  <p:clrMapOvr>
    <a:masterClrMapping/>
  </p:clrMapOvr>
  <p:transition>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672D6DA-24EF-61FC-5EEA-B71B74CCB48A}"/>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Upload Test Data</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6FEA84B0-B4B9-D937-7D2D-2470D3A2A4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3782" y="662744"/>
            <a:ext cx="10131136" cy="5698764"/>
          </a:xfrm>
          <a:prstGeom prst="rect">
            <a:avLst/>
          </a:prstGeom>
        </p:spPr>
      </p:pic>
    </p:spTree>
    <p:extLst>
      <p:ext uri="{BB962C8B-B14F-4D97-AF65-F5344CB8AC3E}">
        <p14:creationId xmlns:p14="http://schemas.microsoft.com/office/powerpoint/2010/main" val="3836322677"/>
      </p:ext>
    </p:extLst>
  </p:cSld>
  <p:clrMapOvr>
    <a:masterClrMapping/>
  </p:clrMapOvr>
  <p:transition>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2778E713-5A3B-0281-129A-49778A17115E}"/>
              </a:ext>
            </a:extLst>
          </p:cNvPr>
          <p:cNvSpPr txBox="1">
            <a:spLocks/>
          </p:cNvSpPr>
          <p:nvPr/>
        </p:nvSpPr>
        <p:spPr>
          <a:xfrm>
            <a:off x="135082" y="280554"/>
            <a:ext cx="11959936" cy="64631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b="1" dirty="0">
                <a:latin typeface="Times New Roman" panose="02020603050405020304" pitchFamily="18" charset="0"/>
                <a:cs typeface="Times New Roman" panose="02020603050405020304" pitchFamily="18" charset="0"/>
              </a:rPr>
              <a:t>Final Prediction</a:t>
            </a:r>
          </a:p>
          <a:p>
            <a:pPr marL="0" indent="0">
              <a:buFont typeface="Arial" panose="020B0604020202020204" pitchFamily="34" charset="0"/>
              <a:buNone/>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339BEB90-CF3D-7B34-CE2F-99A054B0A0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946" y="755938"/>
            <a:ext cx="10183091" cy="5727989"/>
          </a:xfrm>
          <a:prstGeom prst="rect">
            <a:avLst/>
          </a:prstGeom>
        </p:spPr>
      </p:pic>
    </p:spTree>
    <p:extLst>
      <p:ext uri="{BB962C8B-B14F-4D97-AF65-F5344CB8AC3E}">
        <p14:creationId xmlns:p14="http://schemas.microsoft.com/office/powerpoint/2010/main" val="3740868305"/>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B1378-081B-AFA4-85FF-9416F594862D}"/>
              </a:ext>
            </a:extLst>
          </p:cNvPr>
          <p:cNvSpPr>
            <a:spLocks noGrp="1"/>
          </p:cNvSpPr>
          <p:nvPr>
            <p:ph type="title"/>
          </p:nvPr>
        </p:nvSpPr>
        <p:spPr>
          <a:xfrm>
            <a:off x="838200" y="292099"/>
            <a:ext cx="10515600" cy="777875"/>
          </a:xfrm>
        </p:spPr>
        <p:txBody>
          <a:bodyPr/>
          <a:lstStyle/>
          <a:p>
            <a:r>
              <a:rPr lang="en-IN" b="1" dirty="0">
                <a:latin typeface="Times New Roman" panose="02020603050405020304" pitchFamily="18" charset="0"/>
                <a:cs typeface="Times New Roman" panose="02020603050405020304" pitchFamily="18" charset="0"/>
              </a:rPr>
              <a:t>Outline</a:t>
            </a:r>
          </a:p>
        </p:txBody>
      </p:sp>
      <p:sp>
        <p:nvSpPr>
          <p:cNvPr id="3" name="Content Placeholder 2">
            <a:extLst>
              <a:ext uri="{FF2B5EF4-FFF2-40B4-BE49-F238E27FC236}">
                <a16:creationId xmlns:a16="http://schemas.microsoft.com/office/drawing/2014/main" id="{AFE3EC12-D8D8-A34E-CCA7-7B2FA6E9A0B3}"/>
              </a:ext>
            </a:extLst>
          </p:cNvPr>
          <p:cNvSpPr>
            <a:spLocks noGrp="1"/>
          </p:cNvSpPr>
          <p:nvPr>
            <p:ph idx="1"/>
          </p:nvPr>
        </p:nvSpPr>
        <p:spPr>
          <a:xfrm>
            <a:off x="4925290" y="1215737"/>
            <a:ext cx="6428509" cy="5008418"/>
          </a:xfrm>
        </p:spPr>
        <p:txBody>
          <a:bodyPr>
            <a:normAutofit fontScale="92500" lnSpcReduction="20000"/>
          </a:bodyPr>
          <a:lstStyle/>
          <a:p>
            <a:pPr algn="just"/>
            <a:r>
              <a:rPr lang="en-US" dirty="0">
                <a:latin typeface="Times New Roman" pitchFamily="18" charset="0"/>
                <a:cs typeface="Times New Roman" pitchFamily="18" charset="0"/>
              </a:rPr>
              <a:t>Abstract</a:t>
            </a:r>
          </a:p>
          <a:p>
            <a:pPr algn="just"/>
            <a:r>
              <a:rPr lang="en-US" dirty="0">
                <a:latin typeface="Times New Roman" pitchFamily="18" charset="0"/>
                <a:cs typeface="Times New Roman" pitchFamily="18" charset="0"/>
              </a:rPr>
              <a:t>Introduction</a:t>
            </a:r>
          </a:p>
          <a:p>
            <a:pPr algn="just"/>
            <a:r>
              <a:rPr lang="en-US" dirty="0">
                <a:latin typeface="Times New Roman" pitchFamily="18" charset="0"/>
                <a:cs typeface="Times New Roman" pitchFamily="18" charset="0"/>
              </a:rPr>
              <a:t>Problem statement</a:t>
            </a:r>
          </a:p>
          <a:p>
            <a:pPr algn="just"/>
            <a:r>
              <a:rPr lang="en-US" dirty="0">
                <a:latin typeface="Times New Roman" pitchFamily="18" charset="0"/>
                <a:cs typeface="Times New Roman" pitchFamily="18" charset="0"/>
              </a:rPr>
              <a:t>Aim</a:t>
            </a:r>
          </a:p>
          <a:p>
            <a:pPr algn="just"/>
            <a:r>
              <a:rPr lang="en-US" dirty="0">
                <a:latin typeface="Times New Roman" pitchFamily="18" charset="0"/>
                <a:cs typeface="Times New Roman" pitchFamily="18" charset="0"/>
              </a:rPr>
              <a:t>Existing system</a:t>
            </a:r>
          </a:p>
          <a:p>
            <a:pPr algn="just"/>
            <a:r>
              <a:rPr lang="en-US" dirty="0">
                <a:latin typeface="Times New Roman" pitchFamily="18" charset="0"/>
                <a:cs typeface="Times New Roman" pitchFamily="18" charset="0"/>
              </a:rPr>
              <a:t>Proposed system</a:t>
            </a:r>
          </a:p>
          <a:p>
            <a:pPr algn="just"/>
            <a:r>
              <a:rPr lang="en-US" dirty="0">
                <a:latin typeface="Times New Roman" pitchFamily="18" charset="0"/>
                <a:cs typeface="Times New Roman" pitchFamily="18" charset="0"/>
              </a:rPr>
              <a:t>Feasibility study</a:t>
            </a:r>
          </a:p>
          <a:p>
            <a:pPr algn="just"/>
            <a:r>
              <a:rPr lang="en-US" dirty="0">
                <a:latin typeface="Times New Roman" pitchFamily="18" charset="0"/>
                <a:cs typeface="Times New Roman" pitchFamily="18" charset="0"/>
              </a:rPr>
              <a:t>System environment</a:t>
            </a:r>
          </a:p>
          <a:p>
            <a:pPr algn="just"/>
            <a:r>
              <a:rPr lang="en-US" dirty="0">
                <a:latin typeface="Times New Roman" pitchFamily="18" charset="0"/>
                <a:cs typeface="Times New Roman" pitchFamily="18" charset="0"/>
              </a:rPr>
              <a:t>Modules</a:t>
            </a:r>
          </a:p>
          <a:p>
            <a:pPr algn="just"/>
            <a:r>
              <a:rPr lang="en-US" dirty="0">
                <a:latin typeface="Times New Roman" pitchFamily="18" charset="0"/>
                <a:cs typeface="Times New Roman" pitchFamily="18" charset="0"/>
              </a:rPr>
              <a:t>System design</a:t>
            </a:r>
          </a:p>
          <a:p>
            <a:pPr algn="just"/>
            <a:r>
              <a:rPr lang="en-IN" dirty="0">
                <a:latin typeface="Times New Roman" pitchFamily="18" charset="0"/>
                <a:cs typeface="Times New Roman" pitchFamily="18" charset="0"/>
              </a:rPr>
              <a:t>Form Design</a:t>
            </a:r>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Conclusion</a:t>
            </a:r>
          </a:p>
        </p:txBody>
      </p:sp>
    </p:spTree>
    <p:extLst>
      <p:ext uri="{BB962C8B-B14F-4D97-AF65-F5344CB8AC3E}">
        <p14:creationId xmlns:p14="http://schemas.microsoft.com/office/powerpoint/2010/main" val="741117832"/>
      </p:ext>
    </p:extLst>
  </p:cSld>
  <p:clrMapOvr>
    <a:masterClrMapping/>
  </p:clrMapOvr>
  <p:transition>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0D8AA-BB0A-1127-6E9C-C81F86F0D822}"/>
              </a:ext>
            </a:extLst>
          </p:cNvPr>
          <p:cNvSpPr>
            <a:spLocks noGrp="1"/>
          </p:cNvSpPr>
          <p:nvPr>
            <p:ph type="title"/>
          </p:nvPr>
        </p:nvSpPr>
        <p:spPr>
          <a:xfrm>
            <a:off x="838200" y="198870"/>
            <a:ext cx="10515600" cy="590839"/>
          </a:xfrm>
        </p:spPr>
        <p:txBody>
          <a:bodyPr>
            <a:normAutofit/>
          </a:bodyPr>
          <a:lstStyle/>
          <a:p>
            <a:pPr algn="ctr"/>
            <a:r>
              <a:rPr lang="en-IN" sz="28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C5D81565-DDFB-3E66-BB9D-4599D6BEC6CD}"/>
              </a:ext>
            </a:extLst>
          </p:cNvPr>
          <p:cNvSpPr>
            <a:spLocks noGrp="1"/>
          </p:cNvSpPr>
          <p:nvPr>
            <p:ph idx="1"/>
          </p:nvPr>
        </p:nvSpPr>
        <p:spPr>
          <a:xfrm>
            <a:off x="838200" y="1035915"/>
            <a:ext cx="10515600" cy="5510357"/>
          </a:xfrm>
        </p:spPr>
        <p:txBody>
          <a:bodyPr>
            <a:normAutofit/>
          </a:bodyPr>
          <a:lstStyle/>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 this study, I 'have conducted a comprehensive analysis of various machine learning algorithms applied to the banknote authentication dataset sourced from the UCI Machine Learning repository.</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 'have evaluated the performance of six popular algorithms, namely Support Vector Machine (SVM), Logistic Regression (LR), Naive Bayes (NB), Decision Tree (DT), Random Forest (RF), and k-Nearest Neighbors (KNN).</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As an extension to this analysis, I 'have also introduced the LIGHTGBM algorithm, a gradient boosting framework, to further enhance prediction accuracy.</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 Conclusion, these findings emphasize the importance of algorithm selection and parameter tuning in achieving optimal predictive performance.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4927294"/>
      </p:ext>
    </p:extLst>
  </p:cSld>
  <p:clrMapOvr>
    <a:masterClrMapping/>
  </p:clrMapOvr>
  <p:transition>
    <p:split orient="vert"/>
  </p:transition>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FC000"/>
            </a:gs>
            <a:gs pos="0">
              <a:srgbClr val="D5C072"/>
            </a:gs>
            <a:gs pos="64000">
              <a:srgbClr val="00B0F0">
                <a:lumMod val="23000"/>
                <a:lumOff val="77000"/>
              </a:srgbClr>
            </a:gs>
          </a:gsLst>
          <a:lin ang="540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E776F7-140D-C01F-842B-6350A03D3D7C}"/>
              </a:ext>
            </a:extLst>
          </p:cNvPr>
          <p:cNvSpPr>
            <a:spLocks noGrp="1"/>
          </p:cNvSpPr>
          <p:nvPr>
            <p:ph idx="1"/>
          </p:nvPr>
        </p:nvSpPr>
        <p:spPr>
          <a:xfrm>
            <a:off x="157594" y="90000"/>
            <a:ext cx="11880000" cy="6876000"/>
          </a:xfrm>
        </p:spPr>
        <p:txBody>
          <a:bodyPr>
            <a:prstTxWarp prst="textButton">
              <a:avLst/>
            </a:prstTxWarp>
            <a:normAutofit/>
          </a:bodyPr>
          <a:lstStyle/>
          <a:p>
            <a:pPr marL="0" indent="0" algn="ctr">
              <a:buNone/>
            </a:pPr>
            <a:endParaRPr lang="en-IN" sz="11500" b="1" dirty="0">
              <a:ln w="6600">
                <a:solidFill>
                  <a:schemeClr val="accent2"/>
                </a:solidFill>
                <a:prstDash val="solid"/>
              </a:ln>
              <a:solidFill>
                <a:srgbClr val="FFC000"/>
              </a:solidFill>
              <a:effectLst>
                <a:outerShdw blurRad="50800" dist="38100" dir="16200000" rotWithShape="0">
                  <a:prstClr val="black">
                    <a:alpha val="40000"/>
                  </a:prstClr>
                </a:outerShdw>
              </a:effectLst>
              <a:latin typeface="Brush Script MT" panose="03060802040406070304" pitchFamily="66" charset="0"/>
            </a:endParaRPr>
          </a:p>
          <a:p>
            <a:pPr marL="0" indent="0" algn="ctr">
              <a:buNone/>
            </a:pPr>
            <a:r>
              <a:rPr lang="en-IN" sz="11500" b="1" dirty="0">
                <a:ln w="6600">
                  <a:solidFill>
                    <a:schemeClr val="accent2"/>
                  </a:solidFill>
                  <a:prstDash val="solid"/>
                </a:ln>
                <a:solidFill>
                  <a:srgbClr val="FFC000"/>
                </a:solidFill>
                <a:effectLst>
                  <a:outerShdw blurRad="50800" dist="38100" dir="16200000" rotWithShape="0">
                    <a:prstClr val="black">
                      <a:alpha val="40000"/>
                    </a:prstClr>
                  </a:outerShdw>
                </a:effectLst>
                <a:latin typeface="Brush Script MT" panose="03060802040406070304" pitchFamily="66" charset="0"/>
              </a:rPr>
              <a:t>Thank You</a:t>
            </a:r>
            <a:endParaRPr lang="en-IN" sz="7200" b="1" dirty="0">
              <a:ln w="6600">
                <a:solidFill>
                  <a:schemeClr val="accent2"/>
                </a:solidFill>
                <a:prstDash val="solid"/>
              </a:ln>
              <a:solidFill>
                <a:srgbClr val="FFC000"/>
              </a:solidFill>
              <a:effectLst>
                <a:outerShdw blurRad="50800" dist="38100" dir="16200000" rotWithShape="0">
                  <a:prstClr val="black">
                    <a:alpha val="40000"/>
                  </a:prstClr>
                </a:outerShdw>
              </a:effectLst>
              <a:latin typeface="Brush Script MT" panose="03060802040406070304" pitchFamily="66" charset="0"/>
            </a:endParaRPr>
          </a:p>
        </p:txBody>
      </p:sp>
    </p:spTree>
    <p:extLst>
      <p:ext uri="{BB962C8B-B14F-4D97-AF65-F5344CB8AC3E}">
        <p14:creationId xmlns:p14="http://schemas.microsoft.com/office/powerpoint/2010/main" val="7690645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39DBBF-56FF-460A-AA97-B37FF0FF5662}"/>
              </a:ext>
            </a:extLst>
          </p:cNvPr>
          <p:cNvSpPr>
            <a:spLocks noGrp="1"/>
          </p:cNvSpPr>
          <p:nvPr>
            <p:ph idx="1"/>
          </p:nvPr>
        </p:nvSpPr>
        <p:spPr>
          <a:xfrm>
            <a:off x="838200" y="1150151"/>
            <a:ext cx="10515600" cy="4839776"/>
          </a:xfrm>
        </p:spPr>
        <p:txBody>
          <a:bodyPr>
            <a:normAutofit/>
          </a:bodyPr>
          <a:lstStyle/>
          <a:p>
            <a:pPr marL="0" indent="0" algn="just">
              <a:buNone/>
            </a:pPr>
            <a:r>
              <a:rPr lang="en-US" b="1" dirty="0">
                <a:latin typeface="Times New Roman" panose="02020603050405020304" pitchFamily="18" charset="0"/>
                <a:cs typeface="Times New Roman" panose="02020603050405020304" pitchFamily="18" charset="0"/>
              </a:rPr>
              <a:t>Abstract</a:t>
            </a:r>
          </a:p>
          <a:p>
            <a:pPr marL="0" indent="0" algn="just">
              <a:lnSpc>
                <a:spcPct val="120000"/>
              </a:lnSpc>
              <a:buNone/>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Fake bank currency poses a significant threat to our country's financial system. During demonetization, a large amount of counterfeit money was found in circulation. Distinguishing fake notes from genuine ones is challenging due to their similarity. An automated system using machine learning can aid in identifying forged bank currency efficiently.</a:t>
            </a:r>
          </a:p>
          <a:p>
            <a:pPr marL="0" indent="0" algn="just">
              <a:lnSpc>
                <a:spcPct val="120000"/>
              </a:lnSpc>
              <a:buNone/>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Six supervised machine learning algorithms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are</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used for banknote authentication. The algorithms employed are: K-Nearest Neighbors (KNN), Decision Tree, Support Vector Machine (SVM), Random Forest, Logistic Regression, and Naive Bayes. Additionally, the LightGBM algorithm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is</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also used.</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828164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8A080-0DA0-55C5-1246-C15D94D0243C}"/>
              </a:ext>
            </a:extLst>
          </p:cNvPr>
          <p:cNvSpPr>
            <a:spLocks noGrp="1"/>
          </p:cNvSpPr>
          <p:nvPr>
            <p:ph type="title"/>
          </p:nvPr>
        </p:nvSpPr>
        <p:spPr>
          <a:xfrm>
            <a:off x="838200" y="365125"/>
            <a:ext cx="10515600" cy="590839"/>
          </a:xfrm>
        </p:spPr>
        <p:txBody>
          <a:bodyPr>
            <a:normAutofit/>
          </a:bodyPr>
          <a:lstStyle/>
          <a:p>
            <a:pPr algn="ctr"/>
            <a:r>
              <a:rPr lang="en-US" sz="2800" b="1" dirty="0">
                <a:latin typeface="Times New Roman" panose="02020603050405020304" pitchFamily="18" charset="0"/>
                <a:cs typeface="Times New Roman" panose="02020603050405020304" pitchFamily="18" charset="0"/>
              </a:rPr>
              <a:t>Introduction</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98914BE-28E1-CBDA-15FD-C9D1F4C38F9F}"/>
              </a:ext>
            </a:extLst>
          </p:cNvPr>
          <p:cNvSpPr>
            <a:spLocks noGrp="1"/>
          </p:cNvSpPr>
          <p:nvPr>
            <p:ph idx="1"/>
          </p:nvPr>
        </p:nvSpPr>
        <p:spPr>
          <a:xfrm>
            <a:off x="838200" y="1184564"/>
            <a:ext cx="10515600" cy="5148263"/>
          </a:xfrm>
        </p:spPr>
        <p:txBody>
          <a:bodyPr>
            <a:normAutofit/>
          </a:bodyPr>
          <a:lstStyle/>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 our fast-paced financial world, banknotes play a critical role as a valuable asset of our country.</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However, counterfeit notes are being introduced into the market, closely resembling genuine ones, causing financial discrepancies.</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Human detection of forged bank currency is difficult due to the high precision with which fraudsters create fake notes.</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Government-designed features on banknotes help identify genuine ones, but counterfeiters mimic these features with great accuracy.</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combat this problem, an automated system using machine learning can be implemented in banks and ATMs.</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goal is to design an automated system to determine the legitimacy of banknotes.</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By inputting the physical features of the banknote and applying various machine learning techniques, relevant features are extracted.</a:t>
            </a: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These features are then fed into SML algorithms to predict whether the note is genuine or fake.</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7306042"/>
      </p:ext>
    </p:extLst>
  </p:cSld>
  <p:clrMapOvr>
    <a:masterClrMapping/>
  </p:clrMapOvr>
  <p:transition>
    <p:circl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63B1F-48DB-7D4A-1BAD-F03DB98C3731}"/>
              </a:ext>
            </a:extLst>
          </p:cNvPr>
          <p:cNvSpPr>
            <a:spLocks noGrp="1"/>
          </p:cNvSpPr>
          <p:nvPr>
            <p:ph type="title"/>
          </p:nvPr>
        </p:nvSpPr>
        <p:spPr>
          <a:xfrm>
            <a:off x="838200" y="365126"/>
            <a:ext cx="10515600" cy="829830"/>
          </a:xfrm>
        </p:spPr>
        <p:txBody>
          <a:bodyPr>
            <a:normAutofit/>
          </a:bodyPr>
          <a:lstStyle/>
          <a:p>
            <a:pPr algn="ctr"/>
            <a:r>
              <a:rPr lang="en-US" sz="3200" b="1" dirty="0">
                <a:latin typeface="Times New Roman" panose="02020603050405020304" pitchFamily="18" charset="0"/>
                <a:cs typeface="Times New Roman" panose="02020603050405020304" pitchFamily="18" charset="0"/>
              </a:rPr>
              <a:t>Problem Statement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55F7D60-53D4-A8AD-7E60-0C7727DD8C82}"/>
              </a:ext>
            </a:extLst>
          </p:cNvPr>
          <p:cNvSpPr>
            <a:spLocks noGrp="1"/>
          </p:cNvSpPr>
          <p:nvPr>
            <p:ph idx="1"/>
          </p:nvPr>
        </p:nvSpPr>
        <p:spPr>
          <a:xfrm>
            <a:off x="838200" y="1270505"/>
            <a:ext cx="10515600" cy="4316990"/>
          </a:xfrm>
        </p:spPr>
        <p:txBody>
          <a:bodyPr>
            <a:normAutofit/>
          </a:bodyPr>
          <a:lstStyle/>
          <a:p>
            <a:pPr marL="0" indent="0">
              <a:lnSpc>
                <a:spcPct val="150000"/>
              </a:lnSpc>
              <a:buNone/>
            </a:pPr>
            <a:endParaRPr lang="en-US" sz="3200" dirty="0">
              <a:latin typeface="Times New Roman" panose="02020603050405020304" pitchFamily="18" charset="0"/>
              <a:cs typeface="Times New Roman" panose="02020603050405020304" pitchFamily="18" charset="0"/>
            </a:endParaRPr>
          </a:p>
          <a:p>
            <a:pPr marL="0" indent="0" algn="just">
              <a:lnSpc>
                <a:spcPct val="150000"/>
              </a:lnSpc>
              <a:buNone/>
            </a:pPr>
            <a:r>
              <a:rPr lang="en-US" sz="3200" dirty="0">
                <a:latin typeface="Times New Roman" panose="02020603050405020304" pitchFamily="18" charset="0"/>
                <a:cs typeface="Times New Roman" panose="02020603050405020304" pitchFamily="18" charset="0"/>
              </a:rPr>
              <a:t>Developing an automated system using machine learning to detect counterfeit banknotes from genuine ones, addressing the rising concern of fake currency in the financial market.</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645767"/>
      </p:ext>
    </p:extLst>
  </p:cSld>
  <p:clrMapOvr>
    <a:masterClrMapping/>
  </p:clrMapOvr>
  <p:transition>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D53DA-A1C1-8AA7-4B40-E8DFBEC0B2D2}"/>
              </a:ext>
            </a:extLst>
          </p:cNvPr>
          <p:cNvSpPr>
            <a:spLocks noGrp="1"/>
          </p:cNvSpPr>
          <p:nvPr>
            <p:ph type="title"/>
          </p:nvPr>
        </p:nvSpPr>
        <p:spPr>
          <a:xfrm>
            <a:off x="910936" y="198870"/>
            <a:ext cx="10515600" cy="1325563"/>
          </a:xfrm>
        </p:spPr>
        <p:txBody>
          <a:bodyPr>
            <a:normAutofit/>
          </a:bodyPr>
          <a:lstStyle/>
          <a:p>
            <a:pPr algn="ctr"/>
            <a:r>
              <a:rPr lang="en-US" sz="2800" b="1" dirty="0">
                <a:latin typeface="Times New Roman" panose="02020603050405020304" pitchFamily="18" charset="0"/>
                <a:cs typeface="Times New Roman" panose="02020603050405020304" pitchFamily="18" charset="0"/>
              </a:rPr>
              <a:t>Aim</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79E32E0-8B0A-04BD-EC5B-46F82D0082C4}"/>
              </a:ext>
            </a:extLst>
          </p:cNvPr>
          <p:cNvSpPr>
            <a:spLocks noGrp="1"/>
          </p:cNvSpPr>
          <p:nvPr>
            <p:ph idx="1"/>
          </p:nvPr>
        </p:nvSpPr>
        <p:spPr>
          <a:xfrm>
            <a:off x="910936" y="1555606"/>
            <a:ext cx="10515600" cy="4351338"/>
          </a:xfrm>
        </p:spPr>
        <p:txBody>
          <a:bodyPr>
            <a:normAutofit/>
          </a:bodyPr>
          <a:lstStyle/>
          <a:p>
            <a:pPr>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Create an automated system to combat the rising prevalence of counterfeit banknotes in the financial market.</a:t>
            </a:r>
          </a:p>
          <a:p>
            <a:pPr>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Leverage machine learning algorithms to accurately identify forged banknotes based on their distinctive features.</a:t>
            </a:r>
          </a:p>
          <a:p>
            <a:pPr>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Safeguard the economy by ensuring the authenticity of monetary transactions and protecting businesses and individuals from financial losses due to counterfeit currency.</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5525717"/>
      </p:ext>
    </p:extLst>
  </p:cSld>
  <p:clrMapOvr>
    <a:masterClrMapping/>
  </p:clrMapOvr>
  <mc:AlternateContent xmlns:mc="http://schemas.openxmlformats.org/markup-compatibility/2006" xmlns:p15="http://schemas.microsoft.com/office/powerpoint/2012/main">
    <mc:Choice Requires="p15">
      <p:transition>
        <p15:prstTrans prst="peelOff"/>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B9EC45-4604-9E9C-E2AC-55EAC988050E}"/>
              </a:ext>
            </a:extLst>
          </p:cNvPr>
          <p:cNvSpPr>
            <a:spLocks noGrp="1"/>
          </p:cNvSpPr>
          <p:nvPr>
            <p:ph idx="1"/>
          </p:nvPr>
        </p:nvSpPr>
        <p:spPr>
          <a:xfrm>
            <a:off x="838200" y="979956"/>
            <a:ext cx="10515600" cy="4898087"/>
          </a:xfrm>
        </p:spPr>
        <p:txBody>
          <a:bodyPr>
            <a:normAutofit fontScale="77500" lnSpcReduction="20000"/>
          </a:bodyPr>
          <a:lstStyle/>
          <a:p>
            <a:pPr marL="0" indent="0" algn="ctr">
              <a:lnSpc>
                <a:spcPct val="150000"/>
              </a:lnSpc>
              <a:buNone/>
            </a:pPr>
            <a:r>
              <a:rPr lang="en-US" sz="3600" b="1" dirty="0">
                <a:latin typeface="Times New Roman" panose="02020603050405020304" pitchFamily="18" charset="0"/>
                <a:cs typeface="Times New Roman" panose="02020603050405020304" pitchFamily="18" charset="0"/>
              </a:rPr>
              <a:t>Existing System</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Supervised machine learning (SML) is widely used for classification problems, showing promising results in medical disease detection.</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Limited research has been done applying SML algorithms to bank currency authentication.</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To detect genuine or fake banknotes, an automated system is necessary.</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system takes the physical features of the currency as input and extracts features using machine learning techniques.</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SML algorithms are then employed to predict whether the note is authentic or counterfeit.</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Notably, there is a gap in the research on this subject, indicating an opportunity for further exploration and development.</a:t>
            </a:r>
          </a:p>
        </p:txBody>
      </p:sp>
    </p:spTree>
    <p:extLst>
      <p:ext uri="{BB962C8B-B14F-4D97-AF65-F5344CB8AC3E}">
        <p14:creationId xmlns:p14="http://schemas.microsoft.com/office/powerpoint/2010/main" val="493657094"/>
      </p:ext>
    </p:extLst>
  </p:cSld>
  <p:clrMapOvr>
    <a:masterClrMapping/>
  </p:clrMapOvr>
  <p:transition>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0DB95-C526-2786-3629-0040F70C2736}"/>
              </a:ext>
            </a:extLst>
          </p:cNvPr>
          <p:cNvSpPr>
            <a:spLocks noGrp="1"/>
          </p:cNvSpPr>
          <p:nvPr>
            <p:ph type="title"/>
          </p:nvPr>
        </p:nvSpPr>
        <p:spPr>
          <a:xfrm>
            <a:off x="838200" y="333952"/>
            <a:ext cx="10515600" cy="1325563"/>
          </a:xfrm>
        </p:spPr>
        <p:txBody>
          <a:bodyPr>
            <a:normAutofit/>
          </a:bodyPr>
          <a:lstStyle/>
          <a:p>
            <a:pPr algn="ctr"/>
            <a:r>
              <a:rPr lang="en-US" sz="2800" b="1" dirty="0">
                <a:latin typeface="Times New Roman" panose="02020603050405020304" pitchFamily="18" charset="0"/>
                <a:cs typeface="Times New Roman" panose="02020603050405020304" pitchFamily="18" charset="0"/>
              </a:rPr>
              <a:t>Proposed System</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C0B3B28-197E-421F-78A6-F2A026D13EF9}"/>
              </a:ext>
            </a:extLst>
          </p:cNvPr>
          <p:cNvSpPr>
            <a:spLocks noGrp="1"/>
          </p:cNvSpPr>
          <p:nvPr>
            <p:ph idx="1"/>
          </p:nvPr>
        </p:nvSpPr>
        <p:spPr>
          <a:xfrm>
            <a:off x="838200" y="1586634"/>
            <a:ext cx="10515600" cy="4351338"/>
          </a:xfrm>
        </p:spPr>
        <p:txBody>
          <a:bodyPr>
            <a:noAutofit/>
          </a:bodyPr>
          <a:lstStyle/>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proposed system utilized several popular algorithms, including KNN, Decision Tree, SVM, Random Forest, Logistic Regression, and Naive Bayes.</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Additionally, the LightGBM algorithm was introduced as an extension to the existing set of algorithms.</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performance of LightGBM was compared against the other algorithms used in the study.</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This comparison aimed to assess the effectiveness and efficiency of LightGBM for bank currency authentication.</a:t>
            </a:r>
          </a:p>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inclusion of LightGBM expands the scope of the research and allows for a more comprehensive evaluation of different machine learning approaches.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1987006"/>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1155</TotalTime>
  <Words>1229</Words>
  <Application>Microsoft Office PowerPoint</Application>
  <PresentationFormat>Widescreen</PresentationFormat>
  <Paragraphs>146</Paragraphs>
  <Slides>31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Brush Script MT</vt:lpstr>
      <vt:lpstr>Calibri</vt:lpstr>
      <vt:lpstr>Calibri Light</vt:lpstr>
      <vt:lpstr>Times New Roman</vt:lpstr>
      <vt:lpstr>Wingdings</vt:lpstr>
      <vt:lpstr>Office Theme</vt:lpstr>
      <vt:lpstr>PowerPoint Presentation</vt:lpstr>
      <vt:lpstr>PowerPoint Presentation</vt:lpstr>
      <vt:lpstr>Outline</vt:lpstr>
      <vt:lpstr>PowerPoint Presentation</vt:lpstr>
      <vt:lpstr>Introduction</vt:lpstr>
      <vt:lpstr>Problem Statement</vt:lpstr>
      <vt:lpstr>Aim</vt:lpstr>
      <vt:lpstr>PowerPoint Presentation</vt:lpstr>
      <vt:lpstr>Proposed System</vt:lpstr>
      <vt:lpstr>Feasibility Study</vt:lpstr>
      <vt:lpstr>PowerPoint Presentation</vt:lpstr>
      <vt:lpstr>System Environment</vt:lpstr>
      <vt:lpstr>Modules</vt:lpstr>
      <vt:lpstr>PowerPoint Presentation</vt:lpstr>
      <vt:lpstr>System Design</vt:lpstr>
      <vt:lpstr>Use Case Diagram</vt:lpstr>
      <vt:lpstr>Sequence Diagram</vt:lpstr>
      <vt:lpstr>Form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CURRENCY DETECTION USING MACHINE LEARNING</dc:title>
  <dc:creator>Abhishek Datta</dc:creator>
  <cp:lastModifiedBy>Abhishek Datta</cp:lastModifiedBy>
  <cp:revision>25</cp:revision>
  <dcterms:created xsi:type="dcterms:W3CDTF">2023-07-24T10:01:22Z</dcterms:created>
  <dcterms:modified xsi:type="dcterms:W3CDTF">2023-08-16T06:38:44Z</dcterms:modified>
</cp:coreProperties>
</file>

<file path=docProps/thumbnail.jpeg>
</file>